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0104100" cy="14204950"/>
  <p:notesSz cx="20104100" cy="142049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3534"/>
            <a:ext cx="17088486" cy="2983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54772"/>
            <a:ext cx="14072870" cy="3551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267138"/>
            <a:ext cx="8745284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267138"/>
            <a:ext cx="8745284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608264" y="12419083"/>
            <a:ext cx="13202919" cy="1741170"/>
          </a:xfrm>
          <a:custGeom>
            <a:avLst/>
            <a:gdLst/>
            <a:ahLst/>
            <a:cxnLst/>
            <a:rect l="l" t="t" r="r" b="b"/>
            <a:pathLst>
              <a:path w="13202919" h="1741169">
                <a:moveTo>
                  <a:pt x="0" y="0"/>
                </a:moveTo>
                <a:lnTo>
                  <a:pt x="13202360" y="0"/>
                </a:lnTo>
                <a:lnTo>
                  <a:pt x="13202360" y="1740614"/>
                </a:lnTo>
                <a:lnTo>
                  <a:pt x="0" y="1740614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608264" y="12419083"/>
            <a:ext cx="13202919" cy="1741170"/>
          </a:xfrm>
          <a:custGeom>
            <a:avLst/>
            <a:gdLst/>
            <a:ahLst/>
            <a:cxnLst/>
            <a:rect l="l" t="t" r="r" b="b"/>
            <a:pathLst>
              <a:path w="13202919" h="1741169">
                <a:moveTo>
                  <a:pt x="0" y="0"/>
                </a:moveTo>
                <a:lnTo>
                  <a:pt x="13202361" y="0"/>
                </a:lnTo>
                <a:lnTo>
                  <a:pt x="13202361" y="1740614"/>
                </a:lnTo>
                <a:lnTo>
                  <a:pt x="0" y="1740614"/>
                </a:lnTo>
                <a:lnTo>
                  <a:pt x="0" y="0"/>
                </a:lnTo>
                <a:close/>
              </a:path>
            </a:pathLst>
          </a:custGeom>
          <a:ln w="8095">
            <a:solidFill>
              <a:srgbClr val="2F559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608264" y="2867966"/>
            <a:ext cx="13202919" cy="9535160"/>
          </a:xfrm>
          <a:custGeom>
            <a:avLst/>
            <a:gdLst/>
            <a:ahLst/>
            <a:cxnLst/>
            <a:rect l="l" t="t" r="r" b="b"/>
            <a:pathLst>
              <a:path w="13202919" h="9535160">
                <a:moveTo>
                  <a:pt x="0" y="0"/>
                </a:moveTo>
                <a:lnTo>
                  <a:pt x="13202360" y="0"/>
                </a:lnTo>
                <a:lnTo>
                  <a:pt x="13202360" y="9534925"/>
                </a:lnTo>
                <a:lnTo>
                  <a:pt x="0" y="9534925"/>
                </a:lnTo>
                <a:lnTo>
                  <a:pt x="0" y="0"/>
                </a:lnTo>
                <a:close/>
              </a:path>
            </a:pathLst>
          </a:custGeom>
          <a:solidFill>
            <a:srgbClr val="DEEBF7">
              <a:alpha val="3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644695" y="10462916"/>
            <a:ext cx="5647055" cy="382905"/>
          </a:xfrm>
          <a:custGeom>
            <a:avLst/>
            <a:gdLst/>
            <a:ahLst/>
            <a:cxnLst/>
            <a:rect l="l" t="t" r="r" b="b"/>
            <a:pathLst>
              <a:path w="5647055" h="382904">
                <a:moveTo>
                  <a:pt x="0" y="0"/>
                </a:moveTo>
                <a:lnTo>
                  <a:pt x="5646878" y="0"/>
                </a:lnTo>
                <a:lnTo>
                  <a:pt x="5646878" y="382530"/>
                </a:lnTo>
                <a:lnTo>
                  <a:pt x="0" y="3825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2576954" y="8975297"/>
            <a:ext cx="7233920" cy="382905"/>
          </a:xfrm>
          <a:custGeom>
            <a:avLst/>
            <a:gdLst/>
            <a:ahLst/>
            <a:cxnLst/>
            <a:rect l="l" t="t" r="r" b="b"/>
            <a:pathLst>
              <a:path w="7233919" h="382904">
                <a:moveTo>
                  <a:pt x="0" y="0"/>
                </a:moveTo>
                <a:lnTo>
                  <a:pt x="7233671" y="0"/>
                </a:lnTo>
                <a:lnTo>
                  <a:pt x="7233671" y="382530"/>
                </a:lnTo>
                <a:lnTo>
                  <a:pt x="0" y="3825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228708" y="7688052"/>
            <a:ext cx="6031865" cy="6099810"/>
          </a:xfrm>
          <a:custGeom>
            <a:avLst/>
            <a:gdLst/>
            <a:ahLst/>
            <a:cxnLst/>
            <a:rect l="l" t="t" r="r" b="b"/>
            <a:pathLst>
              <a:path w="6031865" h="6099809">
                <a:moveTo>
                  <a:pt x="0" y="6099235"/>
                </a:moveTo>
                <a:lnTo>
                  <a:pt x="6031432" y="6099235"/>
                </a:lnTo>
                <a:lnTo>
                  <a:pt x="6031432" y="0"/>
                </a:lnTo>
                <a:lnTo>
                  <a:pt x="0" y="0"/>
                </a:lnTo>
                <a:lnTo>
                  <a:pt x="0" y="6099235"/>
                </a:lnTo>
                <a:close/>
              </a:path>
            </a:pathLst>
          </a:custGeom>
          <a:solidFill>
            <a:srgbClr val="DEEBF7">
              <a:alpha val="3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6641659" y="2506687"/>
            <a:ext cx="13121005" cy="382905"/>
          </a:xfrm>
          <a:custGeom>
            <a:avLst/>
            <a:gdLst/>
            <a:ahLst/>
            <a:cxnLst/>
            <a:rect l="l" t="t" r="r" b="b"/>
            <a:pathLst>
              <a:path w="13121005" h="382905">
                <a:moveTo>
                  <a:pt x="0" y="0"/>
                </a:moveTo>
                <a:lnTo>
                  <a:pt x="13120390" y="0"/>
                </a:lnTo>
                <a:lnTo>
                  <a:pt x="13120390" y="382530"/>
                </a:lnTo>
                <a:lnTo>
                  <a:pt x="0" y="3825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231744" y="6013216"/>
            <a:ext cx="6031865" cy="382905"/>
          </a:xfrm>
          <a:custGeom>
            <a:avLst/>
            <a:gdLst/>
            <a:ahLst/>
            <a:cxnLst/>
            <a:rect l="l" t="t" r="r" b="b"/>
            <a:pathLst>
              <a:path w="6031865" h="382904">
                <a:moveTo>
                  <a:pt x="0" y="0"/>
                </a:moveTo>
                <a:lnTo>
                  <a:pt x="6031432" y="0"/>
                </a:lnTo>
                <a:lnTo>
                  <a:pt x="6031432" y="382530"/>
                </a:lnTo>
                <a:lnTo>
                  <a:pt x="0" y="3825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0" y="0"/>
            <a:ext cx="20104100" cy="2377440"/>
          </a:xfrm>
          <a:custGeom>
            <a:avLst/>
            <a:gdLst/>
            <a:ahLst/>
            <a:cxnLst/>
            <a:rect l="l" t="t" r="r" b="b"/>
            <a:pathLst>
              <a:path w="20104100" h="2377440">
                <a:moveTo>
                  <a:pt x="0" y="2377153"/>
                </a:moveTo>
                <a:lnTo>
                  <a:pt x="20104100" y="2377153"/>
                </a:lnTo>
                <a:lnTo>
                  <a:pt x="20104100" y="0"/>
                </a:lnTo>
                <a:lnTo>
                  <a:pt x="0" y="0"/>
                </a:lnTo>
                <a:lnTo>
                  <a:pt x="0" y="23771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0" y="0"/>
            <a:ext cx="20104100" cy="2377440"/>
          </a:xfrm>
          <a:custGeom>
            <a:avLst/>
            <a:gdLst/>
            <a:ahLst/>
            <a:cxnLst/>
            <a:rect l="l" t="t" r="r" b="b"/>
            <a:pathLst>
              <a:path w="20104100" h="2377440">
                <a:moveTo>
                  <a:pt x="0" y="0"/>
                </a:moveTo>
                <a:lnTo>
                  <a:pt x="20104101" y="0"/>
                </a:lnTo>
                <a:lnTo>
                  <a:pt x="20104101" y="2377153"/>
                </a:lnTo>
                <a:lnTo>
                  <a:pt x="0" y="2377153"/>
                </a:lnTo>
                <a:lnTo>
                  <a:pt x="0" y="0"/>
                </a:lnTo>
                <a:close/>
              </a:path>
            </a:pathLst>
          </a:custGeom>
          <a:ln w="8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9155" y="78464"/>
            <a:ext cx="19385788" cy="2145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67138"/>
            <a:ext cx="18093690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3210604"/>
            <a:ext cx="6433312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3210604"/>
            <a:ext cx="4623943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3210604"/>
            <a:ext cx="4623943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W.Yap@newcastle.edu.my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155" y="78464"/>
            <a:ext cx="11602720" cy="21456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9685" marR="508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Cilia </a:t>
            </a:r>
            <a:r>
              <a:rPr dirty="0" spc="-10"/>
              <a:t>Assessment </a:t>
            </a:r>
            <a:r>
              <a:rPr dirty="0" spc="-5"/>
              <a:t>in Urine </a:t>
            </a:r>
            <a:r>
              <a:rPr dirty="0" spc="-10"/>
              <a:t>Derived </a:t>
            </a:r>
            <a:r>
              <a:rPr dirty="0" spc="-20"/>
              <a:t>Renal </a:t>
            </a:r>
            <a:r>
              <a:rPr dirty="0" spc="-5"/>
              <a:t>Cell in  </a:t>
            </a:r>
            <a:r>
              <a:rPr dirty="0" spc="-15"/>
              <a:t>Autosomal </a:t>
            </a:r>
            <a:r>
              <a:rPr dirty="0" spc="-10"/>
              <a:t>Dominant </a:t>
            </a:r>
            <a:r>
              <a:rPr dirty="0" spc="-30"/>
              <a:t>Polycystic </a:t>
            </a:r>
            <a:r>
              <a:rPr dirty="0" spc="-10"/>
              <a:t>Kidney</a:t>
            </a:r>
            <a:r>
              <a:rPr dirty="0" spc="100"/>
              <a:t> </a:t>
            </a:r>
            <a:r>
              <a:rPr dirty="0" spc="-5"/>
              <a:t>Disease</a:t>
            </a:r>
          </a:p>
          <a:p>
            <a:pPr marL="12700" marR="2399665">
              <a:lnSpc>
                <a:spcPct val="100600"/>
              </a:lnSpc>
              <a:spcBef>
                <a:spcPts val="705"/>
              </a:spcBef>
              <a:tabLst>
                <a:tab pos="2762885" algn="l"/>
                <a:tab pos="3142615" algn="l"/>
                <a:tab pos="4471035" algn="l"/>
                <a:tab pos="4756785" algn="l"/>
              </a:tabLst>
            </a:pPr>
            <a:r>
              <a:rPr dirty="0" sz="2000" spc="-35" b="0">
                <a:latin typeface="Calibri"/>
                <a:cs typeface="Calibri"/>
              </a:rPr>
              <a:t>Wei </a:t>
            </a:r>
            <a:r>
              <a:rPr dirty="0" sz="2000" spc="-15" b="0">
                <a:latin typeface="Calibri"/>
                <a:cs typeface="Calibri"/>
              </a:rPr>
              <a:t>Kang </a:t>
            </a:r>
            <a:r>
              <a:rPr dirty="0" sz="2000" spc="-35" b="0">
                <a:latin typeface="Calibri"/>
                <a:cs typeface="Calibri"/>
              </a:rPr>
              <a:t>Yap*, </a:t>
            </a:r>
            <a:r>
              <a:rPr dirty="0" sz="2000" spc="-5" b="0">
                <a:latin typeface="Calibri"/>
                <a:cs typeface="Calibri"/>
              </a:rPr>
              <a:t>Dr </a:t>
            </a:r>
            <a:r>
              <a:rPr dirty="0" sz="2000" spc="-10" b="0">
                <a:latin typeface="Calibri"/>
                <a:cs typeface="Calibri"/>
              </a:rPr>
              <a:t>Shalabh </a:t>
            </a:r>
            <a:r>
              <a:rPr dirty="0" sz="2000" spc="-20" b="0">
                <a:latin typeface="Calibri"/>
                <a:cs typeface="Calibri"/>
              </a:rPr>
              <a:t>Srivastava, </a:t>
            </a:r>
            <a:r>
              <a:rPr dirty="0" sz="2000" spc="-15" b="0">
                <a:latin typeface="Calibri"/>
                <a:cs typeface="Calibri"/>
              </a:rPr>
              <a:t>Institute </a:t>
            </a:r>
            <a:r>
              <a:rPr dirty="0" sz="2000" spc="-5" b="0">
                <a:latin typeface="Calibri"/>
                <a:cs typeface="Calibri"/>
              </a:rPr>
              <a:t>of </a:t>
            </a:r>
            <a:r>
              <a:rPr dirty="0" sz="2000" spc="-10" b="0">
                <a:latin typeface="Calibri"/>
                <a:cs typeface="Calibri"/>
              </a:rPr>
              <a:t>Genetic Medicine, </a:t>
            </a:r>
            <a:r>
              <a:rPr dirty="0" sz="2000" spc="-15" b="0">
                <a:latin typeface="Calibri"/>
                <a:cs typeface="Calibri"/>
              </a:rPr>
              <a:t>Newcastle University  </a:t>
            </a:r>
            <a:r>
              <a:rPr dirty="0" sz="2000" spc="-5" b="0">
                <a:latin typeface="Calibri"/>
                <a:cs typeface="Calibri"/>
              </a:rPr>
              <a:t>MBBS</a:t>
            </a:r>
            <a:r>
              <a:rPr dirty="0" sz="2000" b="0">
                <a:latin typeface="Calibri"/>
                <a:cs typeface="Calibri"/>
              </a:rPr>
              <a:t> </a:t>
            </a:r>
            <a:r>
              <a:rPr dirty="0" sz="2000" spc="-10" b="0">
                <a:latin typeface="Calibri"/>
                <a:cs typeface="Calibri"/>
              </a:rPr>
              <a:t>(NUMed</a:t>
            </a:r>
            <a:r>
              <a:rPr dirty="0" sz="2000" spc="5" b="0">
                <a:latin typeface="Calibri"/>
                <a:cs typeface="Calibri"/>
              </a:rPr>
              <a:t> </a:t>
            </a:r>
            <a:r>
              <a:rPr dirty="0" sz="2000" spc="-15" b="0">
                <a:latin typeface="Calibri"/>
                <a:cs typeface="Calibri"/>
              </a:rPr>
              <a:t>Malaysia)	</a:t>
            </a:r>
            <a:r>
              <a:rPr dirty="0" sz="2000" spc="-5" b="0">
                <a:latin typeface="Verdana"/>
                <a:cs typeface="Verdana"/>
              </a:rPr>
              <a:t>|	</a:t>
            </a:r>
            <a:r>
              <a:rPr dirty="0" sz="2000" spc="-5" b="0">
                <a:latin typeface="Calibri"/>
                <a:cs typeface="Calibri"/>
              </a:rPr>
              <a:t>170732279	</a:t>
            </a:r>
            <a:r>
              <a:rPr dirty="0" sz="2000" spc="-5" b="0">
                <a:latin typeface="Verdana"/>
                <a:cs typeface="Verdana"/>
              </a:rPr>
              <a:t>|	</a:t>
            </a:r>
            <a:r>
              <a:rPr dirty="0" sz="2000" spc="-35" b="0">
                <a:latin typeface="Calibri"/>
                <a:cs typeface="Calibri"/>
                <a:hlinkClick r:id="rId2"/>
              </a:rPr>
              <a:t>W.Yap@newcastle.edu.my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2734" y="6020662"/>
            <a:ext cx="43307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Aim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708" y="7305521"/>
            <a:ext cx="6031865" cy="38290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2540" rIns="0" bIns="0" rtlCol="0" vert="horz">
            <a:spAutoFit/>
          </a:bodyPr>
          <a:lstStyle/>
          <a:p>
            <a:pPr marL="170815">
              <a:lnSpc>
                <a:spcPct val="100000"/>
              </a:lnSpc>
              <a:spcBef>
                <a:spcPts val="20"/>
              </a:spcBef>
            </a:pP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Methodology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708" y="2495555"/>
            <a:ext cx="7329805" cy="39116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24130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190"/>
              </a:spcBef>
              <a:tabLst>
                <a:tab pos="6562090" algn="l"/>
              </a:tabLst>
            </a:pPr>
            <a:r>
              <a:rPr dirty="0" baseline="1388" sz="3000" spc="-7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baseline="1388" sz="3000" spc="-37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baseline="1388" sz="3000" spc="-7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baseline="1388" sz="3000" spc="-44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baseline="1388" sz="3000" spc="-15" b="1">
                <a:solidFill>
                  <a:srgbClr val="FFFFFF"/>
                </a:solidFill>
                <a:latin typeface="Calibri"/>
                <a:cs typeface="Calibri"/>
              </a:rPr>
              <a:t>odu</a:t>
            </a:r>
            <a:r>
              <a:rPr dirty="0" baseline="1388" sz="3000" spc="-7" b="1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r>
              <a:rPr dirty="0" baseline="1388" sz="3000" spc="-15" b="1">
                <a:solidFill>
                  <a:srgbClr val="FFFFFF"/>
                </a:solidFill>
                <a:latin typeface="Calibri"/>
                <a:cs typeface="Calibri"/>
              </a:rPr>
              <a:t>io</a:t>
            </a:r>
            <a:r>
              <a:rPr dirty="0" baseline="1388" sz="3000" spc="-7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baseline="1388" sz="30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000" spc="-3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ul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41241" y="10469350"/>
            <a:ext cx="116776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Conclusion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708" y="2886181"/>
            <a:ext cx="6031865" cy="3127375"/>
          </a:xfrm>
          <a:prstGeom prst="rect">
            <a:avLst/>
          </a:prstGeom>
          <a:solidFill>
            <a:srgbClr val="DEEBF7">
              <a:alpha val="30194"/>
            </a:srgbClr>
          </a:solidFill>
        </p:spPr>
        <p:txBody>
          <a:bodyPr wrap="square" lIns="0" tIns="79375" rIns="0" bIns="0" rtlCol="0" vert="horz">
            <a:spAutoFit/>
          </a:bodyPr>
          <a:lstStyle/>
          <a:p>
            <a:pPr algn="just" marL="302260" marR="121285" indent="-177165">
              <a:lnSpc>
                <a:spcPct val="100699"/>
              </a:lnSpc>
              <a:spcBef>
                <a:spcPts val="625"/>
              </a:spcBef>
              <a:buFont typeface="Arial"/>
              <a:buChar char="•"/>
              <a:tabLst>
                <a:tab pos="302895" algn="l"/>
              </a:tabLst>
            </a:pPr>
            <a:r>
              <a:rPr dirty="0" sz="1450">
                <a:latin typeface="Calibri"/>
                <a:cs typeface="Calibri"/>
              </a:rPr>
              <a:t>Autosomal Dominant </a:t>
            </a:r>
            <a:r>
              <a:rPr dirty="0" sz="1450" spc="-10">
                <a:latin typeface="Calibri"/>
                <a:cs typeface="Calibri"/>
              </a:rPr>
              <a:t>Polycystic </a:t>
            </a:r>
            <a:r>
              <a:rPr dirty="0" sz="1450" spc="-5">
                <a:latin typeface="Calibri"/>
                <a:cs typeface="Calibri"/>
              </a:rPr>
              <a:t>Kidney </a:t>
            </a:r>
            <a:r>
              <a:rPr dirty="0" sz="1450">
                <a:latin typeface="Calibri"/>
                <a:cs typeface="Calibri"/>
              </a:rPr>
              <a:t>Disease (ADPKD) is </a:t>
            </a:r>
            <a:r>
              <a:rPr dirty="0" sz="1450" spc="-5">
                <a:latin typeface="Calibri"/>
                <a:cs typeface="Calibri"/>
              </a:rPr>
              <a:t>the most  </a:t>
            </a:r>
            <a:r>
              <a:rPr dirty="0" sz="1450">
                <a:latin typeface="Calibri"/>
                <a:cs typeface="Calibri"/>
              </a:rPr>
              <a:t>common </a:t>
            </a:r>
            <a:r>
              <a:rPr dirty="0" sz="1450" spc="-5">
                <a:latin typeface="Calibri"/>
                <a:cs typeface="Calibri"/>
              </a:rPr>
              <a:t>inherited disorder that </a:t>
            </a:r>
            <a:r>
              <a:rPr dirty="0" sz="1450">
                <a:latin typeface="Calibri"/>
                <a:cs typeface="Calibri"/>
              </a:rPr>
              <a:t>leads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end </a:t>
            </a:r>
            <a:r>
              <a:rPr dirty="0" sz="1450" spc="-5">
                <a:latin typeface="Calibri"/>
                <a:cs typeface="Calibri"/>
              </a:rPr>
              <a:t>stage kidney </a:t>
            </a:r>
            <a:r>
              <a:rPr dirty="0" sz="1450" spc="-10">
                <a:latin typeface="Calibri"/>
                <a:cs typeface="Calibri"/>
              </a:rPr>
              <a:t>failure </a:t>
            </a:r>
            <a:r>
              <a:rPr dirty="0" sz="1450">
                <a:latin typeface="Calibri"/>
                <a:cs typeface="Calibri"/>
              </a:rPr>
              <a:t>and  </a:t>
            </a:r>
            <a:r>
              <a:rPr dirty="0" sz="1450" spc="-10">
                <a:latin typeface="Calibri"/>
                <a:cs typeface="Calibri"/>
              </a:rPr>
              <a:t>affects </a:t>
            </a:r>
            <a:r>
              <a:rPr dirty="0" sz="1450">
                <a:latin typeface="Calibri"/>
                <a:cs typeface="Calibri"/>
              </a:rPr>
              <a:t>up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12 </a:t>
            </a:r>
            <a:r>
              <a:rPr dirty="0" sz="1450" spc="-5">
                <a:latin typeface="Calibri"/>
                <a:cs typeface="Calibri"/>
              </a:rPr>
              <a:t>million </a:t>
            </a:r>
            <a:r>
              <a:rPr dirty="0" sz="1450">
                <a:latin typeface="Calibri"/>
                <a:cs typeface="Calibri"/>
              </a:rPr>
              <a:t>individuals worldwide.</a:t>
            </a:r>
            <a:r>
              <a:rPr dirty="0" sz="1450" spc="30">
                <a:latin typeface="Calibri"/>
                <a:cs typeface="Calibri"/>
              </a:rPr>
              <a:t> </a:t>
            </a:r>
            <a:r>
              <a:rPr dirty="0" baseline="26315" sz="1425" spc="15">
                <a:latin typeface="Calibri"/>
                <a:cs typeface="Calibri"/>
              </a:rPr>
              <a:t>1</a:t>
            </a:r>
            <a:endParaRPr baseline="26315" sz="1425">
              <a:latin typeface="Calibri"/>
              <a:cs typeface="Calibri"/>
            </a:endParaRPr>
          </a:p>
          <a:p>
            <a:pPr algn="just" marL="302260" marR="121285" indent="-177165">
              <a:lnSpc>
                <a:spcPct val="100699"/>
              </a:lnSpc>
              <a:buFont typeface="Arial"/>
              <a:buChar char="•"/>
              <a:tabLst>
                <a:tab pos="302895" algn="l"/>
              </a:tabLst>
            </a:pPr>
            <a:r>
              <a:rPr dirty="0" sz="1450" spc="-20">
                <a:latin typeface="Calibri"/>
                <a:cs typeface="Calibri"/>
              </a:rPr>
              <a:t>Tolvaptan</a:t>
            </a:r>
            <a:r>
              <a:rPr dirty="0" sz="1450" spc="28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is the </a:t>
            </a:r>
            <a:r>
              <a:rPr dirty="0" sz="1450" spc="-10">
                <a:latin typeface="Calibri"/>
                <a:cs typeface="Calibri"/>
              </a:rPr>
              <a:t>first </a:t>
            </a:r>
            <a:r>
              <a:rPr dirty="0" sz="1450" spc="-5">
                <a:latin typeface="Calibri"/>
                <a:cs typeface="Calibri"/>
              </a:rPr>
              <a:t>approved intervention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slow down disease  </a:t>
            </a:r>
            <a:r>
              <a:rPr dirty="0" sz="1450" spc="-5">
                <a:latin typeface="Calibri"/>
                <a:cs typeface="Calibri"/>
              </a:rPr>
              <a:t>progression, however </a:t>
            </a:r>
            <a:r>
              <a:rPr dirty="0" sz="1450">
                <a:latin typeface="Calibri"/>
                <a:cs typeface="Calibri"/>
              </a:rPr>
              <a:t>with </a:t>
            </a:r>
            <a:r>
              <a:rPr dirty="0" sz="1450" spc="-5">
                <a:latin typeface="Calibri"/>
                <a:cs typeface="Calibri"/>
              </a:rPr>
              <a:t>many unacceptable </a:t>
            </a:r>
            <a:r>
              <a:rPr dirty="0" sz="1450">
                <a:latin typeface="Calibri"/>
                <a:cs typeface="Calibri"/>
              </a:rPr>
              <a:t>side </a:t>
            </a:r>
            <a:r>
              <a:rPr dirty="0" sz="1450" spc="-10">
                <a:latin typeface="Calibri"/>
                <a:cs typeface="Calibri"/>
              </a:rPr>
              <a:t>effects, therefore  </a:t>
            </a:r>
            <a:r>
              <a:rPr dirty="0" sz="1450" spc="-5">
                <a:latin typeface="Calibri"/>
                <a:cs typeface="Calibri"/>
              </a:rPr>
              <a:t>immediate identification </a:t>
            </a:r>
            <a:r>
              <a:rPr dirty="0" sz="1450">
                <a:latin typeface="Calibri"/>
                <a:cs typeface="Calibri"/>
              </a:rPr>
              <a:t>of </a:t>
            </a:r>
            <a:r>
              <a:rPr dirty="0" sz="1450" spc="-5">
                <a:latin typeface="Calibri"/>
                <a:cs typeface="Calibri"/>
              </a:rPr>
              <a:t>patients at </a:t>
            </a:r>
            <a:r>
              <a:rPr dirty="0" sz="1450">
                <a:latin typeface="Calibri"/>
                <a:cs typeface="Calibri"/>
              </a:rPr>
              <a:t>risk of </a:t>
            </a:r>
            <a:r>
              <a:rPr dirty="0" sz="1450" spc="-5">
                <a:latin typeface="Calibri"/>
                <a:cs typeface="Calibri"/>
              </a:rPr>
              <a:t>worse prognosis is  </a:t>
            </a:r>
            <a:r>
              <a:rPr dirty="0" sz="1450" spc="-10">
                <a:latin typeface="Calibri"/>
                <a:cs typeface="Calibri"/>
              </a:rPr>
              <a:t>necessary.</a:t>
            </a:r>
            <a:endParaRPr sz="1450">
              <a:latin typeface="Calibri"/>
              <a:cs typeface="Calibri"/>
            </a:endParaRPr>
          </a:p>
          <a:p>
            <a:pPr algn="just" marL="302260" marR="120650" indent="-177165">
              <a:lnSpc>
                <a:spcPct val="100699"/>
              </a:lnSpc>
              <a:buFont typeface="Arial"/>
              <a:buChar char="•"/>
              <a:tabLst>
                <a:tab pos="302895" algn="l"/>
              </a:tabLst>
            </a:pPr>
            <a:r>
              <a:rPr dirty="0" sz="1450">
                <a:latin typeface="Calibri"/>
                <a:cs typeface="Calibri"/>
              </a:rPr>
              <a:t>Human </a:t>
            </a:r>
            <a:r>
              <a:rPr dirty="0" sz="1450" spc="-5">
                <a:latin typeface="Calibri"/>
                <a:cs typeface="Calibri"/>
              </a:rPr>
              <a:t>kidneys </a:t>
            </a:r>
            <a:r>
              <a:rPr dirty="0" sz="1450">
                <a:latin typeface="Calibri"/>
                <a:cs typeface="Calibri"/>
              </a:rPr>
              <a:t>comprise of epithelial </a:t>
            </a:r>
            <a:r>
              <a:rPr dirty="0" sz="1450" spc="-5">
                <a:latin typeface="Calibri"/>
                <a:cs typeface="Calibri"/>
              </a:rPr>
              <a:t>cells lined </a:t>
            </a:r>
            <a:r>
              <a:rPr dirty="0" sz="1450">
                <a:latin typeface="Calibri"/>
                <a:cs typeface="Calibri"/>
              </a:rPr>
              <a:t>by </a:t>
            </a:r>
            <a:r>
              <a:rPr dirty="0" sz="1450" spc="-10">
                <a:latin typeface="Calibri"/>
                <a:cs typeface="Calibri"/>
              </a:rPr>
              <a:t>hair-like </a:t>
            </a:r>
            <a:r>
              <a:rPr dirty="0" sz="1450" spc="-5">
                <a:latin typeface="Calibri"/>
                <a:cs typeface="Calibri"/>
              </a:rPr>
              <a:t>structures  called</a:t>
            </a:r>
            <a:r>
              <a:rPr dirty="0" sz="1450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cilia.</a:t>
            </a:r>
            <a:endParaRPr sz="1450">
              <a:latin typeface="Calibri"/>
              <a:cs typeface="Calibri"/>
            </a:endParaRPr>
          </a:p>
          <a:p>
            <a:pPr algn="just" marL="302260" marR="121285" indent="-177165">
              <a:lnSpc>
                <a:spcPct val="100699"/>
              </a:lnSpc>
              <a:buFont typeface="Arial"/>
              <a:buChar char="•"/>
              <a:tabLst>
                <a:tab pos="302895" algn="l"/>
              </a:tabLst>
            </a:pPr>
            <a:r>
              <a:rPr dirty="0" sz="1450" spc="-10">
                <a:latin typeface="Calibri"/>
                <a:cs typeface="Calibri"/>
              </a:rPr>
              <a:t>Defective </a:t>
            </a:r>
            <a:r>
              <a:rPr dirty="0" sz="1450" spc="-5">
                <a:latin typeface="Calibri"/>
                <a:cs typeface="Calibri"/>
              </a:rPr>
              <a:t>proteins </a:t>
            </a:r>
            <a:r>
              <a:rPr dirty="0" sz="1450">
                <a:latin typeface="Calibri"/>
                <a:cs typeface="Calibri"/>
              </a:rPr>
              <a:t>encoded </a:t>
            </a:r>
            <a:r>
              <a:rPr dirty="0" sz="1450" spc="-5">
                <a:latin typeface="Calibri"/>
                <a:cs typeface="Calibri"/>
              </a:rPr>
              <a:t>by </a:t>
            </a:r>
            <a:r>
              <a:rPr dirty="0" sz="1450">
                <a:latin typeface="Calibri"/>
                <a:cs typeface="Calibri"/>
              </a:rPr>
              <a:t>the </a:t>
            </a:r>
            <a:r>
              <a:rPr dirty="0" sz="1450" spc="-10">
                <a:latin typeface="Calibri"/>
                <a:cs typeface="Calibri"/>
              </a:rPr>
              <a:t>mutated </a:t>
            </a:r>
            <a:r>
              <a:rPr dirty="0" sz="1450" spc="-5">
                <a:latin typeface="Calibri"/>
                <a:cs typeface="Calibri"/>
              </a:rPr>
              <a:t>genes are expressed </a:t>
            </a:r>
            <a:r>
              <a:rPr dirty="0" sz="1450">
                <a:latin typeface="Calibri"/>
                <a:cs typeface="Calibri"/>
              </a:rPr>
              <a:t>on the  </a:t>
            </a:r>
            <a:r>
              <a:rPr dirty="0" sz="1450" spc="-5">
                <a:latin typeface="Calibri"/>
                <a:cs typeface="Calibri"/>
              </a:rPr>
              <a:t>cilia </a:t>
            </a:r>
            <a:r>
              <a:rPr dirty="0" sz="1450">
                <a:latin typeface="Calibri"/>
                <a:cs typeface="Calibri"/>
              </a:rPr>
              <a:t>of the cells, </a:t>
            </a:r>
            <a:r>
              <a:rPr dirty="0" sz="1450" spc="-5">
                <a:latin typeface="Calibri"/>
                <a:cs typeface="Calibri"/>
              </a:rPr>
              <a:t>resulting </a:t>
            </a:r>
            <a:r>
              <a:rPr dirty="0" sz="1450">
                <a:latin typeface="Calibri"/>
                <a:cs typeface="Calibri"/>
              </a:rPr>
              <a:t>in </a:t>
            </a:r>
            <a:r>
              <a:rPr dirty="0" sz="1450" spc="-5">
                <a:latin typeface="Calibri"/>
                <a:cs typeface="Calibri"/>
              </a:rPr>
              <a:t>atypical cysts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growth.</a:t>
            </a:r>
            <a:endParaRPr sz="1450">
              <a:latin typeface="Calibri"/>
              <a:cs typeface="Calibri"/>
            </a:endParaRPr>
          </a:p>
          <a:p>
            <a:pPr algn="just" marL="302260" marR="122555" indent="-177165">
              <a:lnSpc>
                <a:spcPct val="100699"/>
              </a:lnSpc>
              <a:spcBef>
                <a:spcPts val="5"/>
              </a:spcBef>
              <a:buFont typeface="Arial"/>
              <a:buChar char="•"/>
              <a:tabLst>
                <a:tab pos="302895" algn="l"/>
              </a:tabLst>
            </a:pPr>
            <a:r>
              <a:rPr dirty="0" sz="1450" spc="-5">
                <a:latin typeface="Calibri"/>
                <a:cs typeface="Calibri"/>
              </a:rPr>
              <a:t>It still remains </a:t>
            </a:r>
            <a:r>
              <a:rPr dirty="0" sz="1450">
                <a:latin typeface="Calibri"/>
                <a:cs typeface="Calibri"/>
              </a:rPr>
              <a:t>unknown how the </a:t>
            </a:r>
            <a:r>
              <a:rPr dirty="0" sz="1450" spc="-5">
                <a:latin typeface="Calibri"/>
                <a:cs typeface="Calibri"/>
              </a:rPr>
              <a:t>length </a:t>
            </a:r>
            <a:r>
              <a:rPr dirty="0" sz="1450">
                <a:latin typeface="Calibri"/>
                <a:cs typeface="Calibri"/>
              </a:rPr>
              <a:t>of </a:t>
            </a:r>
            <a:r>
              <a:rPr dirty="0" sz="1450" spc="-5">
                <a:latin typeface="Calibri"/>
                <a:cs typeface="Calibri"/>
              </a:rPr>
              <a:t>cilia </a:t>
            </a:r>
            <a:r>
              <a:rPr dirty="0" sz="1450">
                <a:latin typeface="Calibri"/>
                <a:cs typeface="Calibri"/>
              </a:rPr>
              <a:t>is </a:t>
            </a:r>
            <a:r>
              <a:rPr dirty="0" sz="1450" spc="-10">
                <a:latin typeface="Calibri"/>
                <a:cs typeface="Calibri"/>
              </a:rPr>
              <a:t>related to </a:t>
            </a:r>
            <a:r>
              <a:rPr dirty="0" sz="1450">
                <a:latin typeface="Calibri"/>
                <a:cs typeface="Calibri"/>
              </a:rPr>
              <a:t>the  </a:t>
            </a:r>
            <a:r>
              <a:rPr dirty="0" sz="1450" spc="-5">
                <a:latin typeface="Calibri"/>
                <a:cs typeface="Calibri"/>
              </a:rPr>
              <a:t>progression </a:t>
            </a:r>
            <a:r>
              <a:rPr dirty="0" sz="1450">
                <a:latin typeface="Calibri"/>
                <a:cs typeface="Calibri"/>
              </a:rPr>
              <a:t>of ADPKD in </a:t>
            </a:r>
            <a:r>
              <a:rPr dirty="0" sz="1450" spc="-5">
                <a:latin typeface="Calibri"/>
                <a:cs typeface="Calibri"/>
              </a:rPr>
              <a:t>terms </a:t>
            </a:r>
            <a:r>
              <a:rPr dirty="0" sz="1450">
                <a:latin typeface="Calibri"/>
                <a:cs typeface="Calibri"/>
              </a:rPr>
              <a:t>of </a:t>
            </a:r>
            <a:r>
              <a:rPr dirty="0" sz="1450" spc="-5">
                <a:latin typeface="Calibri"/>
                <a:cs typeface="Calibri"/>
              </a:rPr>
              <a:t>kidney </a:t>
            </a:r>
            <a:r>
              <a:rPr dirty="0" sz="1450">
                <a:latin typeface="Calibri"/>
                <a:cs typeface="Calibri"/>
              </a:rPr>
              <a:t>function and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volume.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708" y="6395746"/>
            <a:ext cx="6031865" cy="909955"/>
          </a:xfrm>
          <a:prstGeom prst="rect">
            <a:avLst/>
          </a:prstGeom>
          <a:solidFill>
            <a:srgbClr val="DEEBF7">
              <a:alpha val="30194"/>
            </a:srgbClr>
          </a:solidFill>
        </p:spPr>
        <p:txBody>
          <a:bodyPr wrap="square" lIns="0" tIns="78740" rIns="0" bIns="0" rtlCol="0" vert="horz">
            <a:spAutoFit/>
          </a:bodyPr>
          <a:lstStyle/>
          <a:p>
            <a:pPr algn="just" marL="269875" marR="336550" indent="-176530">
              <a:lnSpc>
                <a:spcPct val="100699"/>
              </a:lnSpc>
              <a:spcBef>
                <a:spcPts val="620"/>
              </a:spcBef>
              <a:buFont typeface="Arial"/>
              <a:buChar char="•"/>
              <a:tabLst>
                <a:tab pos="270510" algn="l"/>
              </a:tabLst>
            </a:pPr>
            <a:r>
              <a:rPr dirty="0" sz="1450">
                <a:latin typeface="Calibri"/>
                <a:cs typeface="Calibri"/>
              </a:rPr>
              <a:t>The </a:t>
            </a:r>
            <a:r>
              <a:rPr dirty="0" sz="1450" spc="-5">
                <a:latin typeface="Calibri"/>
                <a:cs typeface="Calibri"/>
              </a:rPr>
              <a:t>project </a:t>
            </a:r>
            <a:r>
              <a:rPr dirty="0" sz="1450" spc="5">
                <a:latin typeface="Calibri"/>
                <a:cs typeface="Calibri"/>
              </a:rPr>
              <a:t>aims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 spc="-5">
                <a:latin typeface="Calibri"/>
                <a:cs typeface="Calibri"/>
              </a:rPr>
              <a:t>study </a:t>
            </a:r>
            <a:r>
              <a:rPr dirty="0" sz="1450">
                <a:latin typeface="Calibri"/>
                <a:cs typeface="Calibri"/>
              </a:rPr>
              <a:t>the </a:t>
            </a:r>
            <a:r>
              <a:rPr dirty="0" sz="1450" spc="-5">
                <a:latin typeface="Calibri"/>
                <a:cs typeface="Calibri"/>
              </a:rPr>
              <a:t>correlation </a:t>
            </a:r>
            <a:r>
              <a:rPr dirty="0" sz="1450">
                <a:latin typeface="Calibri"/>
                <a:cs typeface="Calibri"/>
              </a:rPr>
              <a:t>between the set of genes and  </a:t>
            </a:r>
            <a:r>
              <a:rPr dirty="0" sz="1450" spc="-5">
                <a:latin typeface="Calibri"/>
                <a:cs typeface="Calibri"/>
              </a:rPr>
              <a:t>clinical </a:t>
            </a:r>
            <a:r>
              <a:rPr dirty="0" sz="1450" spc="-10">
                <a:latin typeface="Calibri"/>
                <a:cs typeface="Calibri"/>
              </a:rPr>
              <a:t>data </a:t>
            </a:r>
            <a:r>
              <a:rPr dirty="0" sz="1450">
                <a:latin typeface="Calibri"/>
                <a:cs typeface="Calibri"/>
              </a:rPr>
              <a:t>of ADPKD </a:t>
            </a:r>
            <a:r>
              <a:rPr dirty="0" sz="1450" spc="-5">
                <a:latin typeface="Calibri"/>
                <a:cs typeface="Calibri"/>
              </a:rPr>
              <a:t>patients </a:t>
            </a:r>
            <a:r>
              <a:rPr dirty="0" sz="1450">
                <a:latin typeface="Calibri"/>
                <a:cs typeface="Calibri"/>
              </a:rPr>
              <a:t>with morphology of </a:t>
            </a:r>
            <a:r>
              <a:rPr dirty="0" sz="1450" spc="-5">
                <a:latin typeface="Calibri"/>
                <a:cs typeface="Calibri"/>
              </a:rPr>
              <a:t>cilia </a:t>
            </a:r>
            <a:r>
              <a:rPr dirty="0" sz="1450">
                <a:latin typeface="Calibri"/>
                <a:cs typeface="Calibri"/>
              </a:rPr>
              <a:t>on </a:t>
            </a:r>
            <a:r>
              <a:rPr dirty="0" sz="1450" spc="-5">
                <a:latin typeface="Calibri"/>
                <a:cs typeface="Calibri"/>
              </a:rPr>
              <a:t>kidney  epithelial cells derived from their </a:t>
            </a:r>
            <a:r>
              <a:rPr dirty="0" sz="1450">
                <a:latin typeface="Calibri"/>
                <a:cs typeface="Calibri"/>
              </a:rPr>
              <a:t>urine</a:t>
            </a:r>
            <a:r>
              <a:rPr dirty="0" sz="1450" spc="5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samples.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9805" y="7789689"/>
            <a:ext cx="5875020" cy="33648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75895" marR="5080" indent="-175895">
              <a:lnSpc>
                <a:spcPct val="100699"/>
              </a:lnSpc>
              <a:spcBef>
                <a:spcPts val="95"/>
              </a:spcBef>
              <a:buFont typeface="Arial"/>
              <a:buChar char="•"/>
              <a:tabLst>
                <a:tab pos="176530" algn="l"/>
              </a:tabLst>
            </a:pPr>
            <a:r>
              <a:rPr dirty="0" sz="1450">
                <a:latin typeface="Calibri"/>
                <a:cs typeface="Calibri"/>
              </a:rPr>
              <a:t>A </a:t>
            </a:r>
            <a:r>
              <a:rPr dirty="0" sz="1450" spc="-5">
                <a:latin typeface="Calibri"/>
                <a:cs typeface="Calibri"/>
              </a:rPr>
              <a:t>cohort </a:t>
            </a:r>
            <a:r>
              <a:rPr dirty="0" sz="1450">
                <a:latin typeface="Calibri"/>
                <a:cs typeface="Calibri"/>
              </a:rPr>
              <a:t>of 6 </a:t>
            </a:r>
            <a:r>
              <a:rPr dirty="0" sz="1450" spc="-5">
                <a:latin typeface="Calibri"/>
                <a:cs typeface="Calibri"/>
              </a:rPr>
              <a:t>patients </a:t>
            </a:r>
            <a:r>
              <a:rPr dirty="0" sz="1450">
                <a:latin typeface="Calibri"/>
                <a:cs typeface="Calibri"/>
              </a:rPr>
              <a:t>with ADPKD </a:t>
            </a:r>
            <a:r>
              <a:rPr dirty="0" sz="1450" spc="-5">
                <a:latin typeface="Calibri"/>
                <a:cs typeface="Calibri"/>
              </a:rPr>
              <a:t>was recruited from </a:t>
            </a:r>
            <a:r>
              <a:rPr dirty="0" sz="1450">
                <a:latin typeface="Calibri"/>
                <a:cs typeface="Calibri"/>
              </a:rPr>
              <a:t>within the renal  </a:t>
            </a:r>
            <a:r>
              <a:rPr dirty="0" sz="1450" spc="-5">
                <a:latin typeface="Calibri"/>
                <a:cs typeface="Calibri"/>
              </a:rPr>
              <a:t>genetics clinic following informed</a:t>
            </a:r>
            <a:r>
              <a:rPr dirty="0" sz="1450" spc="35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consent.</a:t>
            </a:r>
            <a:endParaRPr sz="1450">
              <a:latin typeface="Calibri"/>
              <a:cs typeface="Calibri"/>
            </a:endParaRPr>
          </a:p>
          <a:p>
            <a:pPr algn="just" marL="175895" marR="5080" indent="-175895">
              <a:lnSpc>
                <a:spcPct val="100699"/>
              </a:lnSpc>
              <a:buFont typeface="Arial"/>
              <a:buChar char="•"/>
              <a:tabLst>
                <a:tab pos="176530" algn="l"/>
              </a:tabLst>
            </a:pPr>
            <a:r>
              <a:rPr dirty="0" sz="1450">
                <a:latin typeface="Calibri"/>
                <a:cs typeface="Calibri"/>
              </a:rPr>
              <a:t>A </a:t>
            </a:r>
            <a:r>
              <a:rPr dirty="0" sz="1450" spc="-5">
                <a:latin typeface="Calibri"/>
                <a:cs typeface="Calibri"/>
              </a:rPr>
              <a:t>fresh </a:t>
            </a:r>
            <a:r>
              <a:rPr dirty="0" sz="1450">
                <a:latin typeface="Calibri"/>
                <a:cs typeface="Calibri"/>
              </a:rPr>
              <a:t>urine sample </a:t>
            </a:r>
            <a:r>
              <a:rPr dirty="0" sz="1450" spc="-5">
                <a:latin typeface="Calibri"/>
                <a:cs typeface="Calibri"/>
              </a:rPr>
              <a:t>was </a:t>
            </a:r>
            <a:r>
              <a:rPr dirty="0" sz="1450" spc="-15">
                <a:latin typeface="Calibri"/>
                <a:cs typeface="Calibri"/>
              </a:rPr>
              <a:t>taken </a:t>
            </a:r>
            <a:r>
              <a:rPr dirty="0" sz="1450" spc="-5">
                <a:latin typeface="Calibri"/>
                <a:cs typeface="Calibri"/>
              </a:rPr>
              <a:t>from </a:t>
            </a:r>
            <a:r>
              <a:rPr dirty="0" sz="1450">
                <a:latin typeface="Calibri"/>
                <a:cs typeface="Calibri"/>
              </a:rPr>
              <a:t>each </a:t>
            </a:r>
            <a:r>
              <a:rPr dirty="0" sz="1450" spc="-5">
                <a:latin typeface="Calibri"/>
                <a:cs typeface="Calibri"/>
              </a:rPr>
              <a:t>patient </a:t>
            </a:r>
            <a:r>
              <a:rPr dirty="0" sz="1450">
                <a:latin typeface="Calibri"/>
                <a:cs typeface="Calibri"/>
              </a:rPr>
              <a:t>and a wild-type </a:t>
            </a:r>
            <a:r>
              <a:rPr dirty="0" sz="1450" spc="-10">
                <a:latin typeface="Calibri"/>
                <a:cs typeface="Calibri"/>
              </a:rPr>
              <a:t>control  </a:t>
            </a:r>
            <a:r>
              <a:rPr dirty="0" sz="1450">
                <a:latin typeface="Calibri"/>
                <a:cs typeface="Calibri"/>
              </a:rPr>
              <a:t>sample </a:t>
            </a:r>
            <a:r>
              <a:rPr dirty="0" sz="1450" spc="-5">
                <a:latin typeface="Calibri"/>
                <a:cs typeface="Calibri"/>
              </a:rPr>
              <a:t>was obtained from </a:t>
            </a:r>
            <a:r>
              <a:rPr dirty="0" sz="1450">
                <a:latin typeface="Calibri"/>
                <a:cs typeface="Calibri"/>
              </a:rPr>
              <a:t>a </a:t>
            </a:r>
            <a:r>
              <a:rPr dirty="0" sz="1450" spc="-5">
                <a:latin typeface="Calibri"/>
                <a:cs typeface="Calibri"/>
              </a:rPr>
              <a:t>healthy individual. </a:t>
            </a:r>
            <a:r>
              <a:rPr dirty="0" sz="1450">
                <a:latin typeface="Calibri"/>
                <a:cs typeface="Calibri"/>
              </a:rPr>
              <a:t>The samples </a:t>
            </a:r>
            <a:r>
              <a:rPr dirty="0" sz="1450" spc="-5">
                <a:latin typeface="Calibri"/>
                <a:cs typeface="Calibri"/>
              </a:rPr>
              <a:t>were  processed </a:t>
            </a:r>
            <a:r>
              <a:rPr dirty="0" sz="1450" spc="-10">
                <a:latin typeface="Calibri"/>
                <a:cs typeface="Calibri"/>
              </a:rPr>
              <a:t>for </a:t>
            </a:r>
            <a:r>
              <a:rPr dirty="0" sz="1450" spc="-5">
                <a:latin typeface="Calibri"/>
                <a:cs typeface="Calibri"/>
              </a:rPr>
              <a:t>hUREC cultures </a:t>
            </a:r>
            <a:r>
              <a:rPr dirty="0" sz="1450">
                <a:latin typeface="Calibri"/>
                <a:cs typeface="Calibri"/>
              </a:rPr>
              <a:t>using the</a:t>
            </a:r>
            <a:r>
              <a:rPr dirty="0" sz="1450" spc="60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protocol.</a:t>
            </a:r>
            <a:endParaRPr sz="1450">
              <a:latin typeface="Calibri"/>
              <a:cs typeface="Calibri"/>
            </a:endParaRPr>
          </a:p>
          <a:p>
            <a:pPr algn="just" marL="175895" marR="6350" indent="-175895">
              <a:lnSpc>
                <a:spcPct val="100699"/>
              </a:lnSpc>
              <a:buFont typeface="Arial"/>
              <a:buChar char="•"/>
              <a:tabLst>
                <a:tab pos="176530" algn="l"/>
              </a:tabLst>
            </a:pPr>
            <a:r>
              <a:rPr dirty="0" sz="1450" spc="-5">
                <a:latin typeface="Calibri"/>
                <a:cs typeface="Calibri"/>
              </a:rPr>
              <a:t>Around </a:t>
            </a:r>
            <a:r>
              <a:rPr dirty="0" sz="1450" spc="-10">
                <a:latin typeface="Calibri"/>
                <a:cs typeface="Calibri"/>
              </a:rPr>
              <a:t>day </a:t>
            </a:r>
            <a:r>
              <a:rPr dirty="0" sz="1450">
                <a:latin typeface="Calibri"/>
                <a:cs typeface="Calibri"/>
              </a:rPr>
              <a:t>10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14, </a:t>
            </a:r>
            <a:r>
              <a:rPr dirty="0" sz="1450" spc="-5">
                <a:latin typeface="Calibri"/>
                <a:cs typeface="Calibri"/>
              </a:rPr>
              <a:t>cells were plated </a:t>
            </a:r>
            <a:r>
              <a:rPr dirty="0" sz="1450">
                <a:latin typeface="Calibri"/>
                <a:cs typeface="Calibri"/>
              </a:rPr>
              <a:t>out in primary cell </a:t>
            </a:r>
            <a:r>
              <a:rPr dirty="0" sz="1450" spc="-5">
                <a:latin typeface="Calibri"/>
                <a:cs typeface="Calibri"/>
              </a:rPr>
              <a:t>culture </a:t>
            </a:r>
            <a:r>
              <a:rPr dirty="0" sz="1450">
                <a:latin typeface="Calibri"/>
                <a:cs typeface="Calibri"/>
              </a:rPr>
              <a:t>and </a:t>
            </a:r>
            <a:r>
              <a:rPr dirty="0" sz="1450" spc="-5">
                <a:latin typeface="Calibri"/>
                <a:cs typeface="Calibri"/>
              </a:rPr>
              <a:t>were  </a:t>
            </a:r>
            <a:r>
              <a:rPr dirty="0" sz="1450">
                <a:latin typeface="Calibri"/>
                <a:cs typeface="Calibri"/>
              </a:rPr>
              <a:t>passaged </a:t>
            </a:r>
            <a:r>
              <a:rPr dirty="0" sz="1450" spc="-5">
                <a:latin typeface="Calibri"/>
                <a:cs typeface="Calibri"/>
              </a:rPr>
              <a:t>where </a:t>
            </a:r>
            <a:r>
              <a:rPr dirty="0" sz="1450" spc="-10">
                <a:latin typeface="Calibri"/>
                <a:cs typeface="Calibri"/>
              </a:rPr>
              <a:t>coverslips </a:t>
            </a:r>
            <a:r>
              <a:rPr dirty="0" sz="1450" spc="-5">
                <a:latin typeface="Calibri"/>
                <a:cs typeface="Calibri"/>
              </a:rPr>
              <a:t>were </a:t>
            </a:r>
            <a:r>
              <a:rPr dirty="0" sz="1450">
                <a:latin typeface="Calibri"/>
                <a:cs typeface="Calibri"/>
              </a:rPr>
              <a:t>seeded </a:t>
            </a:r>
            <a:r>
              <a:rPr dirty="0" sz="1450" spc="-5">
                <a:latin typeface="Calibri"/>
                <a:cs typeface="Calibri"/>
              </a:rPr>
              <a:t>(Figure</a:t>
            </a:r>
            <a:r>
              <a:rPr dirty="0" sz="1450" spc="5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1).</a:t>
            </a:r>
            <a:endParaRPr sz="1450">
              <a:latin typeface="Calibri"/>
              <a:cs typeface="Calibri"/>
            </a:endParaRPr>
          </a:p>
          <a:p>
            <a:pPr algn="just" marL="175895" marR="5080" indent="-175895">
              <a:lnSpc>
                <a:spcPct val="100699"/>
              </a:lnSpc>
              <a:spcBef>
                <a:spcPts val="5"/>
              </a:spcBef>
              <a:buFont typeface="Arial"/>
              <a:buChar char="•"/>
              <a:tabLst>
                <a:tab pos="176530" algn="l"/>
              </a:tabLst>
            </a:pPr>
            <a:r>
              <a:rPr dirty="0" sz="1450">
                <a:latin typeface="Calibri"/>
                <a:cs typeface="Calibri"/>
              </a:rPr>
              <a:t>Cells </a:t>
            </a:r>
            <a:r>
              <a:rPr dirty="0" sz="1450" spc="-5">
                <a:latin typeface="Calibri"/>
                <a:cs typeface="Calibri"/>
              </a:rPr>
              <a:t>were serum-starved </a:t>
            </a:r>
            <a:r>
              <a:rPr dirty="0" sz="1450" spc="-10">
                <a:latin typeface="Calibri"/>
                <a:cs typeface="Calibri"/>
              </a:rPr>
              <a:t>for </a:t>
            </a:r>
            <a:r>
              <a:rPr dirty="0" sz="1450">
                <a:latin typeface="Calibri"/>
                <a:cs typeface="Calibri"/>
              </a:rPr>
              <a:t>48 </a:t>
            </a:r>
            <a:r>
              <a:rPr dirty="0" sz="1450" spc="-5">
                <a:latin typeface="Calibri"/>
                <a:cs typeface="Calibri"/>
              </a:rPr>
              <a:t>hours </a:t>
            </a:r>
            <a:r>
              <a:rPr dirty="0" sz="1450">
                <a:latin typeface="Calibri"/>
                <a:cs typeface="Calibri"/>
              </a:rPr>
              <a:t>then </a:t>
            </a:r>
            <a:r>
              <a:rPr dirty="0" sz="1450" spc="-10">
                <a:latin typeface="Calibri"/>
                <a:cs typeface="Calibri"/>
              </a:rPr>
              <a:t>fixed </a:t>
            </a:r>
            <a:r>
              <a:rPr dirty="0" sz="1450">
                <a:latin typeface="Calibri"/>
                <a:cs typeface="Calibri"/>
              </a:rPr>
              <a:t>and </a:t>
            </a:r>
            <a:r>
              <a:rPr dirty="0" sz="1450" spc="-5">
                <a:latin typeface="Calibri"/>
                <a:cs typeface="Calibri"/>
              </a:rPr>
              <a:t>stained </a:t>
            </a:r>
            <a:r>
              <a:rPr dirty="0" sz="1450">
                <a:latin typeface="Calibri"/>
                <a:cs typeface="Calibri"/>
              </a:rPr>
              <a:t>with </a:t>
            </a:r>
            <a:r>
              <a:rPr dirty="0" sz="1450" spc="-5">
                <a:latin typeface="Calibri"/>
                <a:cs typeface="Calibri"/>
              </a:rPr>
              <a:t>cilia  </a:t>
            </a:r>
            <a:r>
              <a:rPr dirty="0" sz="1450" spc="-10">
                <a:latin typeface="Calibri"/>
                <a:cs typeface="Calibri"/>
              </a:rPr>
              <a:t>markers, </a:t>
            </a:r>
            <a:r>
              <a:rPr dirty="0" sz="1450">
                <a:latin typeface="Calibri"/>
                <a:cs typeface="Calibri"/>
              </a:rPr>
              <a:t>ARL 13B and alpha </a:t>
            </a:r>
            <a:r>
              <a:rPr dirty="0" sz="1450" spc="-5">
                <a:latin typeface="Calibri"/>
                <a:cs typeface="Calibri"/>
              </a:rPr>
              <a:t>acetylated </a:t>
            </a:r>
            <a:r>
              <a:rPr dirty="0" sz="1450">
                <a:latin typeface="Calibri"/>
                <a:cs typeface="Calibri"/>
              </a:rPr>
              <a:t>tubulin </a:t>
            </a:r>
            <a:r>
              <a:rPr dirty="0" sz="1450" spc="-10">
                <a:latin typeface="Calibri"/>
                <a:cs typeface="Calibri"/>
              </a:rPr>
              <a:t>for </a:t>
            </a:r>
            <a:r>
              <a:rPr dirty="0" sz="1450" spc="-5">
                <a:latin typeface="Calibri"/>
                <a:cs typeface="Calibri"/>
              </a:rPr>
              <a:t>cilia expression</a:t>
            </a:r>
            <a:r>
              <a:rPr dirty="0" sz="1450" spc="90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studies.</a:t>
            </a:r>
            <a:endParaRPr sz="1450">
              <a:latin typeface="Calibri"/>
              <a:cs typeface="Calibri"/>
            </a:endParaRPr>
          </a:p>
          <a:p>
            <a:pPr algn="just" marL="175895" marR="6350" indent="-175895">
              <a:lnSpc>
                <a:spcPct val="100699"/>
              </a:lnSpc>
              <a:buFont typeface="Arial"/>
              <a:buChar char="•"/>
              <a:tabLst>
                <a:tab pos="176530" algn="l"/>
              </a:tabLst>
            </a:pPr>
            <a:r>
              <a:rPr dirty="0" sz="1450" spc="-5">
                <a:latin typeface="Calibri"/>
                <a:cs typeface="Calibri"/>
              </a:rPr>
              <a:t>After </a:t>
            </a:r>
            <a:r>
              <a:rPr dirty="0" sz="1450">
                <a:latin typeface="Calibri"/>
                <a:cs typeface="Calibri"/>
              </a:rPr>
              <a:t>48 </a:t>
            </a:r>
            <a:r>
              <a:rPr dirty="0" sz="1450" spc="-5">
                <a:latin typeface="Calibri"/>
                <a:cs typeface="Calibri"/>
              </a:rPr>
              <a:t>hours, cells were </a:t>
            </a:r>
            <a:r>
              <a:rPr dirty="0" sz="1450">
                <a:latin typeface="Calibri"/>
                <a:cs typeface="Calibri"/>
              </a:rPr>
              <a:t>then </a:t>
            </a:r>
            <a:r>
              <a:rPr dirty="0" sz="1450" spc="-5">
                <a:latin typeface="Calibri"/>
                <a:cs typeface="Calibri"/>
              </a:rPr>
              <a:t>stained </a:t>
            </a:r>
            <a:r>
              <a:rPr dirty="0" sz="1450">
                <a:latin typeface="Calibri"/>
                <a:cs typeface="Calibri"/>
              </a:rPr>
              <a:t>with </a:t>
            </a:r>
            <a:r>
              <a:rPr dirty="0" sz="1450" spc="-5">
                <a:latin typeface="Calibri"/>
                <a:cs typeface="Calibri"/>
              </a:rPr>
              <a:t>DAPI </a:t>
            </a:r>
            <a:r>
              <a:rPr dirty="0" sz="1450" spc="-10">
                <a:latin typeface="Calibri"/>
                <a:cs typeface="Calibri"/>
              </a:rPr>
              <a:t>before </a:t>
            </a:r>
            <a:r>
              <a:rPr dirty="0" sz="1450">
                <a:latin typeface="Calibri"/>
                <a:cs typeface="Calibri"/>
              </a:rPr>
              <a:t>imaged using  </a:t>
            </a:r>
            <a:r>
              <a:rPr dirty="0" sz="1450" spc="-5">
                <a:latin typeface="Calibri"/>
                <a:cs typeface="Calibri"/>
              </a:rPr>
              <a:t>fluorescence</a:t>
            </a:r>
            <a:r>
              <a:rPr dirty="0" sz="1450" spc="5">
                <a:latin typeface="Calibri"/>
                <a:cs typeface="Calibri"/>
              </a:rPr>
              <a:t> </a:t>
            </a:r>
            <a:r>
              <a:rPr dirty="0" sz="1450" spc="-15">
                <a:latin typeface="Calibri"/>
                <a:cs typeface="Calibri"/>
              </a:rPr>
              <a:t>microscopy.</a:t>
            </a:r>
            <a:endParaRPr sz="1450">
              <a:latin typeface="Calibri"/>
              <a:cs typeface="Calibri"/>
            </a:endParaRPr>
          </a:p>
          <a:p>
            <a:pPr algn="just" marL="175895" marR="5080" indent="-175895">
              <a:lnSpc>
                <a:spcPct val="100699"/>
              </a:lnSpc>
              <a:buFont typeface="Arial"/>
              <a:buChar char="•"/>
              <a:tabLst>
                <a:tab pos="176530" algn="l"/>
              </a:tabLst>
            </a:pPr>
            <a:r>
              <a:rPr dirty="0" sz="1450" spc="-5">
                <a:latin typeface="Calibri"/>
                <a:cs typeface="Calibri"/>
              </a:rPr>
              <a:t>Images were analysed </a:t>
            </a:r>
            <a:r>
              <a:rPr dirty="0" sz="1450">
                <a:latin typeface="Calibri"/>
                <a:cs typeface="Calibri"/>
              </a:rPr>
              <a:t>using ImageJ software in which the mean cilia </a:t>
            </a:r>
            <a:r>
              <a:rPr dirty="0" sz="1450" spc="-5">
                <a:latin typeface="Calibri"/>
                <a:cs typeface="Calibri"/>
              </a:rPr>
              <a:t>length  </a:t>
            </a:r>
            <a:r>
              <a:rPr dirty="0" sz="1450">
                <a:latin typeface="Calibri"/>
                <a:cs typeface="Calibri"/>
              </a:rPr>
              <a:t>and </a:t>
            </a:r>
            <a:r>
              <a:rPr dirty="0" sz="1450" spc="-10">
                <a:latin typeface="Calibri"/>
                <a:cs typeface="Calibri"/>
              </a:rPr>
              <a:t>percentage </a:t>
            </a:r>
            <a:r>
              <a:rPr dirty="0" sz="1450" spc="-5">
                <a:latin typeface="Calibri"/>
                <a:cs typeface="Calibri"/>
              </a:rPr>
              <a:t>ciliation were calculated </a:t>
            </a:r>
            <a:r>
              <a:rPr dirty="0" sz="1450">
                <a:latin typeface="Calibri"/>
                <a:cs typeface="Calibri"/>
              </a:rPr>
              <a:t>and </a:t>
            </a:r>
            <a:r>
              <a:rPr dirty="0" sz="1450" spc="-5">
                <a:latin typeface="Calibri"/>
                <a:cs typeface="Calibri"/>
              </a:rPr>
              <a:t>recorded (Figure</a:t>
            </a:r>
            <a:r>
              <a:rPr dirty="0" sz="1450" spc="4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2).</a:t>
            </a:r>
            <a:endParaRPr sz="1450">
              <a:latin typeface="Calibri"/>
              <a:cs typeface="Calibri"/>
            </a:endParaRPr>
          </a:p>
          <a:p>
            <a:pPr algn="just" marL="175895" marR="5080" indent="-175895">
              <a:lnSpc>
                <a:spcPct val="100699"/>
              </a:lnSpc>
              <a:buFont typeface="Arial"/>
              <a:buChar char="•"/>
              <a:tabLst>
                <a:tab pos="176530" algn="l"/>
              </a:tabLst>
            </a:pPr>
            <a:r>
              <a:rPr dirty="0" sz="1450">
                <a:latin typeface="Calibri"/>
                <a:cs typeface="Calibri"/>
              </a:rPr>
              <a:t>The </a:t>
            </a:r>
            <a:r>
              <a:rPr dirty="0" sz="1450" spc="-10">
                <a:latin typeface="Calibri"/>
                <a:cs typeface="Calibri"/>
              </a:rPr>
              <a:t>data </a:t>
            </a:r>
            <a:r>
              <a:rPr dirty="0" sz="1450" spc="-5">
                <a:latin typeface="Calibri"/>
                <a:cs typeface="Calibri"/>
              </a:rPr>
              <a:t>were </a:t>
            </a:r>
            <a:r>
              <a:rPr dirty="0" sz="1450">
                <a:latin typeface="Calibri"/>
                <a:cs typeface="Calibri"/>
              </a:rPr>
              <a:t>then </a:t>
            </a:r>
            <a:r>
              <a:rPr dirty="0" sz="1450" spc="-5">
                <a:latin typeface="Calibri"/>
                <a:cs typeface="Calibri"/>
              </a:rPr>
              <a:t>correlated </a:t>
            </a:r>
            <a:r>
              <a:rPr dirty="0" sz="1450">
                <a:latin typeface="Calibri"/>
                <a:cs typeface="Calibri"/>
              </a:rPr>
              <a:t>with the phenotypic </a:t>
            </a:r>
            <a:r>
              <a:rPr dirty="0" sz="1450" spc="-10">
                <a:latin typeface="Calibri"/>
                <a:cs typeface="Calibri"/>
              </a:rPr>
              <a:t>data </a:t>
            </a:r>
            <a:r>
              <a:rPr dirty="0" sz="1450" spc="-5">
                <a:latin typeface="Calibri"/>
                <a:cs typeface="Calibri"/>
              </a:rPr>
              <a:t>(kidney </a:t>
            </a:r>
            <a:r>
              <a:rPr dirty="0" sz="1450">
                <a:latin typeface="Calibri"/>
                <a:cs typeface="Calibri"/>
              </a:rPr>
              <a:t>function  and </a:t>
            </a:r>
            <a:r>
              <a:rPr dirty="0" sz="1450" spc="-5">
                <a:latin typeface="Calibri"/>
                <a:cs typeface="Calibri"/>
              </a:rPr>
              <a:t>volume) </a:t>
            </a:r>
            <a:r>
              <a:rPr dirty="0" sz="1450">
                <a:latin typeface="Calibri"/>
                <a:cs typeface="Calibri"/>
              </a:rPr>
              <a:t>as </a:t>
            </a:r>
            <a:r>
              <a:rPr dirty="0" sz="1450" spc="-5">
                <a:latin typeface="Calibri"/>
                <a:cs typeface="Calibri"/>
              </a:rPr>
              <a:t>well </a:t>
            </a:r>
            <a:r>
              <a:rPr dirty="0" sz="1450">
                <a:latin typeface="Calibri"/>
                <a:cs typeface="Calibri"/>
              </a:rPr>
              <a:t>as the </a:t>
            </a:r>
            <a:r>
              <a:rPr dirty="0" sz="1450" spc="-5">
                <a:latin typeface="Calibri"/>
                <a:cs typeface="Calibri"/>
              </a:rPr>
              <a:t>patients’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genotype.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6066" y="13568915"/>
            <a:ext cx="11579225" cy="50419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600" spc="-10" b="1">
                <a:latin typeface="Calibri"/>
                <a:cs typeface="Calibri"/>
              </a:rPr>
              <a:t>Acknowledgement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100" spc="5">
                <a:latin typeface="Calibri"/>
                <a:cs typeface="Calibri"/>
              </a:rPr>
              <a:t>Sincere gratitude </a:t>
            </a:r>
            <a:r>
              <a:rPr dirty="0" sz="1100" spc="10">
                <a:latin typeface="Calibri"/>
                <a:cs typeface="Calibri"/>
              </a:rPr>
              <a:t>to </a:t>
            </a:r>
            <a:r>
              <a:rPr dirty="0" sz="1100">
                <a:latin typeface="Calibri"/>
                <a:cs typeface="Calibri"/>
              </a:rPr>
              <a:t>my supervisor, </a:t>
            </a:r>
            <a:r>
              <a:rPr dirty="0" sz="1100" spc="10">
                <a:latin typeface="Calibri"/>
                <a:cs typeface="Calibri"/>
              </a:rPr>
              <a:t>Dr Shalabh </a:t>
            </a:r>
            <a:r>
              <a:rPr dirty="0" sz="1100">
                <a:latin typeface="Calibri"/>
                <a:cs typeface="Calibri"/>
              </a:rPr>
              <a:t>Srivastava for </a:t>
            </a:r>
            <a:r>
              <a:rPr dirty="0" sz="1100" spc="10">
                <a:latin typeface="Calibri"/>
                <a:cs typeface="Calibri"/>
              </a:rPr>
              <a:t>his kind </a:t>
            </a:r>
            <a:r>
              <a:rPr dirty="0" sz="1100" spc="5">
                <a:latin typeface="Calibri"/>
                <a:cs typeface="Calibri"/>
              </a:rPr>
              <a:t>advice </a:t>
            </a:r>
            <a:r>
              <a:rPr dirty="0" sz="1100" spc="15">
                <a:latin typeface="Calibri"/>
                <a:cs typeface="Calibri"/>
              </a:rPr>
              <a:t>and </a:t>
            </a:r>
            <a:r>
              <a:rPr dirty="0" sz="1100" spc="10">
                <a:latin typeface="Calibri"/>
                <a:cs typeface="Calibri"/>
              </a:rPr>
              <a:t>guidance throughout the </a:t>
            </a:r>
            <a:r>
              <a:rPr dirty="0" sz="1100" spc="5">
                <a:latin typeface="Calibri"/>
                <a:cs typeface="Calibri"/>
              </a:rPr>
              <a:t>project. </a:t>
            </a:r>
            <a:r>
              <a:rPr dirty="0" sz="1100" spc="10">
                <a:latin typeface="Calibri"/>
                <a:cs typeface="Calibri"/>
              </a:rPr>
              <a:t>Funding </a:t>
            </a:r>
            <a:r>
              <a:rPr dirty="0" sz="1100">
                <a:latin typeface="Calibri"/>
                <a:cs typeface="Calibri"/>
              </a:rPr>
              <a:t>for </a:t>
            </a:r>
            <a:r>
              <a:rPr dirty="0" sz="1100" spc="10">
                <a:latin typeface="Calibri"/>
                <a:cs typeface="Calibri"/>
              </a:rPr>
              <a:t>this </a:t>
            </a:r>
            <a:r>
              <a:rPr dirty="0" sz="1100" spc="5">
                <a:latin typeface="Calibri"/>
                <a:cs typeface="Calibri"/>
              </a:rPr>
              <a:t>project </a:t>
            </a:r>
            <a:r>
              <a:rPr dirty="0" sz="1100" spc="10">
                <a:latin typeface="Calibri"/>
                <a:cs typeface="Calibri"/>
              </a:rPr>
              <a:t>was </a:t>
            </a:r>
            <a:r>
              <a:rPr dirty="0" sz="1100" spc="5">
                <a:latin typeface="Calibri"/>
                <a:cs typeface="Calibri"/>
              </a:rPr>
              <a:t>provided </a:t>
            </a:r>
            <a:r>
              <a:rPr dirty="0" sz="1100" spc="10">
                <a:latin typeface="Calibri"/>
                <a:cs typeface="Calibri"/>
              </a:rPr>
              <a:t>by </a:t>
            </a:r>
            <a:r>
              <a:rPr dirty="0" sz="1100" spc="5">
                <a:latin typeface="Calibri"/>
                <a:cs typeface="Calibri"/>
              </a:rPr>
              <a:t>Newcastle University </a:t>
            </a:r>
            <a:r>
              <a:rPr dirty="0" sz="1100" spc="10">
                <a:latin typeface="Calibri"/>
                <a:cs typeface="Calibri"/>
              </a:rPr>
              <a:t>Research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Scholarships.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536157" y="73875"/>
            <a:ext cx="5297741" cy="2325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89777" y="11324115"/>
            <a:ext cx="1703170" cy="17487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28895" y="11337271"/>
            <a:ext cx="2213211" cy="17487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89661" y="13151835"/>
            <a:ext cx="2226945" cy="3898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dirty="0" sz="1200" spc="-10" i="1">
                <a:latin typeface="Calibri"/>
                <a:cs typeface="Calibri"/>
              </a:rPr>
              <a:t>Figure </a:t>
            </a:r>
            <a:r>
              <a:rPr dirty="0" sz="1200" spc="-5" i="1">
                <a:latin typeface="Calibri"/>
                <a:cs typeface="Calibri"/>
              </a:rPr>
              <a:t>1 </a:t>
            </a:r>
            <a:r>
              <a:rPr dirty="0" sz="1200" spc="-10">
                <a:latin typeface="Calibri"/>
                <a:cs typeface="Calibri"/>
              </a:rPr>
              <a:t>Renal </a:t>
            </a:r>
            <a:r>
              <a:rPr dirty="0" sz="1200" spc="-5">
                <a:latin typeface="Calibri"/>
                <a:cs typeface="Calibri"/>
              </a:rPr>
              <a:t>tubular epithelial cell  seeded on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coverslips.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65132" y="13125574"/>
            <a:ext cx="2835910" cy="5721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dirty="0" sz="1200" spc="-10" i="1">
                <a:latin typeface="Calibri"/>
                <a:cs typeface="Calibri"/>
              </a:rPr>
              <a:t>Figure </a:t>
            </a:r>
            <a:r>
              <a:rPr dirty="0" sz="1200" spc="-5" i="1">
                <a:latin typeface="Calibri"/>
                <a:cs typeface="Calibri"/>
              </a:rPr>
              <a:t>2 </a:t>
            </a:r>
            <a:r>
              <a:rPr dirty="0" sz="1200" spc="-5">
                <a:latin typeface="Calibri"/>
                <a:cs typeface="Calibri"/>
              </a:rPr>
              <a:t>Cilia on cells </a:t>
            </a:r>
            <a:r>
              <a:rPr dirty="0" sz="1200" spc="-10">
                <a:latin typeface="Calibri"/>
                <a:cs typeface="Calibri"/>
              </a:rPr>
              <a:t>shown </a:t>
            </a:r>
            <a:r>
              <a:rPr dirty="0" sz="1200" spc="-5">
                <a:latin typeface="Calibri"/>
                <a:cs typeface="Calibri"/>
              </a:rPr>
              <a:t>in </a:t>
            </a:r>
            <a:r>
              <a:rPr dirty="0" sz="1200" spc="-10">
                <a:latin typeface="Calibri"/>
                <a:cs typeface="Calibri"/>
              </a:rPr>
              <a:t>fluorescence  </a:t>
            </a:r>
            <a:r>
              <a:rPr dirty="0" sz="1200" spc="-20">
                <a:latin typeface="Calibri"/>
                <a:cs typeface="Calibri"/>
              </a:rPr>
              <a:t>microscopy. </a:t>
            </a:r>
            <a:r>
              <a:rPr dirty="0" sz="1200" spc="-5">
                <a:latin typeface="Calibri"/>
                <a:cs typeface="Calibri"/>
              </a:rPr>
              <a:t>Cells </a:t>
            </a:r>
            <a:r>
              <a:rPr dirty="0" sz="1200" spc="-10">
                <a:latin typeface="Calibri"/>
                <a:cs typeface="Calibri"/>
              </a:rPr>
              <a:t>were stained </a:t>
            </a:r>
            <a:r>
              <a:rPr dirty="0" sz="1200" spc="-5">
                <a:latin typeface="Calibri"/>
                <a:cs typeface="Calibri"/>
              </a:rPr>
              <a:t>blue </a:t>
            </a:r>
            <a:r>
              <a:rPr dirty="0" sz="1200" spc="-10">
                <a:latin typeface="Calibri"/>
                <a:cs typeface="Calibri"/>
              </a:rPr>
              <a:t>with DAPI  stain, cilia were stained green with </a:t>
            </a:r>
            <a:r>
              <a:rPr dirty="0" sz="1200" spc="-5">
                <a:latin typeface="Calibri"/>
                <a:cs typeface="Calibri"/>
              </a:rPr>
              <a:t>ARL</a:t>
            </a:r>
            <a:r>
              <a:rPr dirty="0" sz="1200" spc="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13B.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05" y="2399922"/>
            <a:ext cx="20104100" cy="0"/>
          </a:xfrm>
          <a:custGeom>
            <a:avLst/>
            <a:gdLst/>
            <a:ahLst/>
            <a:cxnLst/>
            <a:rect l="l" t="t" r="r" b="b"/>
            <a:pathLst>
              <a:path w="20104100" h="0">
                <a:moveTo>
                  <a:pt x="0" y="0"/>
                </a:moveTo>
                <a:lnTo>
                  <a:pt x="20103722" y="0"/>
                </a:lnTo>
              </a:path>
            </a:pathLst>
          </a:custGeom>
          <a:ln w="252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760860" y="6026118"/>
            <a:ext cx="5281930" cy="5721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-635">
              <a:lnSpc>
                <a:spcPct val="100000"/>
              </a:lnSpc>
              <a:spcBef>
                <a:spcPts val="95"/>
              </a:spcBef>
            </a:pPr>
            <a:r>
              <a:rPr dirty="0" sz="1200" spc="-10" i="1">
                <a:latin typeface="Calibri"/>
                <a:cs typeface="Calibri"/>
              </a:rPr>
              <a:t>Figure </a:t>
            </a:r>
            <a:r>
              <a:rPr dirty="0" sz="1200" spc="-5" i="1">
                <a:latin typeface="Calibri"/>
                <a:cs typeface="Calibri"/>
              </a:rPr>
              <a:t>3 </a:t>
            </a:r>
            <a:r>
              <a:rPr dirty="0" sz="1200" spc="-10">
                <a:latin typeface="Calibri"/>
                <a:cs typeface="Calibri"/>
              </a:rPr>
              <a:t>Relationship between htTKV </a:t>
            </a:r>
            <a:r>
              <a:rPr dirty="0" sz="1200" spc="-5">
                <a:latin typeface="Calibri"/>
                <a:cs typeface="Calibri"/>
              </a:rPr>
              <a:t>(mL/m) and mean ciliary </a:t>
            </a:r>
            <a:r>
              <a:rPr dirty="0" sz="1200" spc="-10">
                <a:latin typeface="Calibri"/>
                <a:cs typeface="Calibri"/>
              </a:rPr>
              <a:t>length (micrometer)  </a:t>
            </a:r>
            <a:r>
              <a:rPr dirty="0" sz="1200" spc="-5">
                <a:latin typeface="Calibri"/>
                <a:cs typeface="Calibri"/>
              </a:rPr>
              <a:t>of ADPKD patients. </a:t>
            </a:r>
            <a:r>
              <a:rPr dirty="0" sz="1200" spc="-10">
                <a:latin typeface="Calibri"/>
                <a:cs typeface="Calibri"/>
              </a:rPr>
              <a:t>Dots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 spc="-10">
                <a:latin typeface="Calibri"/>
                <a:cs typeface="Calibri"/>
              </a:rPr>
              <a:t>values </a:t>
            </a:r>
            <a:r>
              <a:rPr dirty="0" sz="1200" spc="-5">
                <a:latin typeface="Calibri"/>
                <a:cs typeface="Calibri"/>
              </a:rPr>
              <a:t>in red: </a:t>
            </a:r>
            <a:r>
              <a:rPr dirty="0" sz="1200" spc="-10">
                <a:latin typeface="Calibri"/>
                <a:cs typeface="Calibri"/>
              </a:rPr>
              <a:t>patients </a:t>
            </a:r>
            <a:r>
              <a:rPr dirty="0" sz="1200" spc="-5">
                <a:latin typeface="Calibri"/>
                <a:cs typeface="Calibri"/>
              </a:rPr>
              <a:t>on </a:t>
            </a:r>
            <a:r>
              <a:rPr dirty="0" sz="1200" spc="-10">
                <a:latin typeface="Calibri"/>
                <a:cs typeface="Calibri"/>
              </a:rPr>
              <a:t>tolvaptan. (htTKV </a:t>
            </a:r>
            <a:r>
              <a:rPr dirty="0" sz="1200" spc="-5">
                <a:latin typeface="Calibri"/>
                <a:cs typeface="Calibri"/>
              </a:rPr>
              <a:t>= height-  </a:t>
            </a:r>
            <a:r>
              <a:rPr dirty="0" sz="1200" spc="-10">
                <a:latin typeface="Calibri"/>
                <a:cs typeface="Calibri"/>
              </a:rPr>
              <a:t>adjusted total kidney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volume)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709133" y="8983826"/>
            <a:ext cx="112585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Discussion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707438" y="2954996"/>
            <a:ext cx="5584190" cy="3016885"/>
          </a:xfrm>
          <a:custGeom>
            <a:avLst/>
            <a:gdLst/>
            <a:ahLst/>
            <a:cxnLst/>
            <a:rect l="l" t="t" r="r" b="b"/>
            <a:pathLst>
              <a:path w="5584190" h="3016885">
                <a:moveTo>
                  <a:pt x="0" y="0"/>
                </a:moveTo>
                <a:lnTo>
                  <a:pt x="5584135" y="0"/>
                </a:lnTo>
                <a:lnTo>
                  <a:pt x="5584135" y="3016728"/>
                </a:lnTo>
                <a:lnTo>
                  <a:pt x="0" y="301672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241767" y="5123681"/>
            <a:ext cx="4956810" cy="0"/>
          </a:xfrm>
          <a:custGeom>
            <a:avLst/>
            <a:gdLst/>
            <a:ahLst/>
            <a:cxnLst/>
            <a:rect l="l" t="t" r="r" b="b"/>
            <a:pathLst>
              <a:path w="4956809" h="0">
                <a:moveTo>
                  <a:pt x="0" y="0"/>
                </a:moveTo>
                <a:lnTo>
                  <a:pt x="4956704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241767" y="4873721"/>
            <a:ext cx="4956810" cy="0"/>
          </a:xfrm>
          <a:custGeom>
            <a:avLst/>
            <a:gdLst/>
            <a:ahLst/>
            <a:cxnLst/>
            <a:rect l="l" t="t" r="r" b="b"/>
            <a:pathLst>
              <a:path w="4956809" h="0">
                <a:moveTo>
                  <a:pt x="0" y="0"/>
                </a:moveTo>
                <a:lnTo>
                  <a:pt x="4956704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241767" y="4622748"/>
            <a:ext cx="4956810" cy="0"/>
          </a:xfrm>
          <a:custGeom>
            <a:avLst/>
            <a:gdLst/>
            <a:ahLst/>
            <a:cxnLst/>
            <a:rect l="l" t="t" r="r" b="b"/>
            <a:pathLst>
              <a:path w="4956809" h="0">
                <a:moveTo>
                  <a:pt x="0" y="0"/>
                </a:moveTo>
                <a:lnTo>
                  <a:pt x="4956704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241767" y="4372788"/>
            <a:ext cx="4956810" cy="0"/>
          </a:xfrm>
          <a:custGeom>
            <a:avLst/>
            <a:gdLst/>
            <a:ahLst/>
            <a:cxnLst/>
            <a:rect l="l" t="t" r="r" b="b"/>
            <a:pathLst>
              <a:path w="4956809" h="0">
                <a:moveTo>
                  <a:pt x="0" y="0"/>
                </a:moveTo>
                <a:lnTo>
                  <a:pt x="4956704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241767" y="4121815"/>
            <a:ext cx="4956810" cy="0"/>
          </a:xfrm>
          <a:custGeom>
            <a:avLst/>
            <a:gdLst/>
            <a:ahLst/>
            <a:cxnLst/>
            <a:rect l="l" t="t" r="r" b="b"/>
            <a:pathLst>
              <a:path w="4956809" h="0">
                <a:moveTo>
                  <a:pt x="0" y="0"/>
                </a:moveTo>
                <a:lnTo>
                  <a:pt x="4956704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241767" y="3370922"/>
            <a:ext cx="4956810" cy="0"/>
          </a:xfrm>
          <a:custGeom>
            <a:avLst/>
            <a:gdLst/>
            <a:ahLst/>
            <a:cxnLst/>
            <a:rect l="l" t="t" r="r" b="b"/>
            <a:pathLst>
              <a:path w="4956809" h="0">
                <a:moveTo>
                  <a:pt x="0" y="0"/>
                </a:moveTo>
                <a:lnTo>
                  <a:pt x="4956704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241767" y="5373641"/>
            <a:ext cx="4956810" cy="0"/>
          </a:xfrm>
          <a:custGeom>
            <a:avLst/>
            <a:gdLst/>
            <a:ahLst/>
            <a:cxnLst/>
            <a:rect l="l" t="t" r="r" b="b"/>
            <a:pathLst>
              <a:path w="4956809" h="0">
                <a:moveTo>
                  <a:pt x="0" y="0"/>
                </a:moveTo>
                <a:lnTo>
                  <a:pt x="4956704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654151" y="3483759"/>
            <a:ext cx="4131945" cy="589280"/>
          </a:xfrm>
          <a:custGeom>
            <a:avLst/>
            <a:gdLst/>
            <a:ahLst/>
            <a:cxnLst/>
            <a:rect l="l" t="t" r="r" b="b"/>
            <a:pathLst>
              <a:path w="4131945" h="589279">
                <a:moveTo>
                  <a:pt x="0" y="588975"/>
                </a:moveTo>
                <a:lnTo>
                  <a:pt x="826792" y="155845"/>
                </a:lnTo>
                <a:lnTo>
                  <a:pt x="1652572" y="69826"/>
                </a:lnTo>
                <a:lnTo>
                  <a:pt x="2479364" y="180133"/>
                </a:lnTo>
                <a:lnTo>
                  <a:pt x="3305144" y="0"/>
                </a:lnTo>
                <a:lnTo>
                  <a:pt x="4131936" y="478669"/>
                </a:lnTo>
              </a:path>
            </a:pathLst>
          </a:custGeom>
          <a:ln w="192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9171568" y="3289857"/>
            <a:ext cx="2844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7.27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41767" y="3375015"/>
            <a:ext cx="4969510" cy="640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02995" algn="l"/>
                <a:tab pos="2755900" algn="l"/>
                <a:tab pos="4956175" algn="l"/>
              </a:tabLst>
            </a:pPr>
            <a:r>
              <a:rPr dirty="0" u="sng" sz="1200" spc="-5" b="1"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 b="1"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200" spc="-5" b="1"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6.93	</a:t>
            </a:r>
            <a:r>
              <a:rPr dirty="0" u="sng" baseline="-9259" sz="1800" spc="-7" b="1"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6.83	</a:t>
            </a:r>
            <a:endParaRPr baseline="-9259" sz="1800">
              <a:latin typeface="Calibri"/>
              <a:cs typeface="Calibri"/>
            </a:endParaRPr>
          </a:p>
          <a:p>
            <a:pPr>
              <a:lnSpc>
                <a:spcPts val="1155"/>
              </a:lnSpc>
              <a:spcBef>
                <a:spcPts val="1100"/>
              </a:spcBef>
              <a:tabLst>
                <a:tab pos="4408170" algn="l"/>
                <a:tab pos="4956175" algn="l"/>
              </a:tabLst>
            </a:pPr>
            <a:r>
              <a:rPr dirty="0" u="sng" sz="1200" spc="-5" b="1">
                <a:solidFill>
                  <a:srgbClr val="FF0000"/>
                </a:solidFill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 b="1">
                <a:solidFill>
                  <a:srgbClr val="FF0000"/>
                </a:solidFill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200" spc="-5" b="1">
                <a:solidFill>
                  <a:srgbClr val="FF0000"/>
                </a:solidFill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5.64	</a:t>
            </a:r>
            <a:endParaRPr sz="1200">
              <a:latin typeface="Calibri"/>
              <a:cs typeface="Calibri"/>
            </a:endParaRPr>
          </a:p>
          <a:p>
            <a:pPr marL="315595">
              <a:lnSpc>
                <a:spcPts val="1155"/>
              </a:lnSpc>
            </a:pPr>
            <a:r>
              <a:rPr dirty="0" sz="1200" spc="-5" b="1">
                <a:latin typeface="Calibri"/>
                <a:cs typeface="Calibri"/>
              </a:rPr>
              <a:t>5.2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23478" y="3182537"/>
            <a:ext cx="90170" cy="227838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30"/>
              </a:spcBef>
            </a:pPr>
            <a:r>
              <a:rPr dirty="0" sz="1200" spc="-5"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r>
              <a:rPr dirty="0" sz="1200" spc="-5"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r>
              <a:rPr dirty="0" sz="1200" spc="-5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35"/>
              </a:spcBef>
            </a:pPr>
            <a:r>
              <a:rPr dirty="0" sz="1200" spc="-5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r>
              <a:rPr dirty="0" sz="1200" spc="-5"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r>
              <a:rPr dirty="0" sz="1200" spc="-5"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r>
              <a:rPr dirty="0" sz="1200" spc="-5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r>
              <a:rPr dirty="0" sz="1200" spc="-5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35"/>
              </a:spcBef>
            </a:pPr>
            <a:r>
              <a:rPr dirty="0" sz="1200" spc="-5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38984" y="5451002"/>
            <a:ext cx="24384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198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365218" y="5451002"/>
            <a:ext cx="24384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221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805520" y="5451002"/>
            <a:ext cx="32067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1073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631755" y="5451002"/>
            <a:ext cx="32067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1122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31075" y="3384898"/>
            <a:ext cx="177800" cy="21005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35"/>
              </a:lnSpc>
            </a:pPr>
            <a:r>
              <a:rPr dirty="0" sz="1200" spc="-5">
                <a:latin typeface="Calibri"/>
                <a:cs typeface="Calibri"/>
              </a:rPr>
              <a:t>Mean Ciliary </a:t>
            </a:r>
            <a:r>
              <a:rPr dirty="0" sz="1200" spc="-10">
                <a:latin typeface="Calibri"/>
                <a:cs typeface="Calibri"/>
              </a:rPr>
              <a:t>Length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(micrometer)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191454" y="5422860"/>
            <a:ext cx="1069975" cy="44640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315"/>
              </a:spcBef>
              <a:tabLst>
                <a:tab pos="826135" algn="l"/>
              </a:tabLst>
            </a:pPr>
            <a:r>
              <a:rPr dirty="0" sz="1200" spc="-5">
                <a:latin typeface="Calibri"/>
                <a:cs typeface="Calibri"/>
              </a:rPr>
              <a:t>580</a:t>
            </a:r>
            <a:r>
              <a:rPr dirty="0" sz="1200" spc="-5">
                <a:latin typeface="Calibri"/>
                <a:cs typeface="Calibri"/>
              </a:rPr>
              <a:t>	</a:t>
            </a:r>
            <a:r>
              <a:rPr dirty="0" sz="1200" spc="-5">
                <a:latin typeface="Calibri"/>
                <a:cs typeface="Calibri"/>
              </a:rPr>
              <a:t>607</a:t>
            </a:r>
            <a:endParaRPr sz="1200">
              <a:latin typeface="Calibri"/>
              <a:cs typeface="Calibri"/>
            </a:endParaRPr>
          </a:p>
          <a:p>
            <a:pPr algn="ctr" marR="5080">
              <a:lnSpc>
                <a:spcPct val="100000"/>
              </a:lnSpc>
              <a:spcBef>
                <a:spcPts val="215"/>
              </a:spcBef>
            </a:pPr>
            <a:r>
              <a:rPr dirty="0" sz="1200" spc="-10">
                <a:latin typeface="Calibri"/>
                <a:cs typeface="Calibri"/>
              </a:rPr>
              <a:t>htTKV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(mL/m)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584338" y="2981046"/>
            <a:ext cx="3524250" cy="446405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r" marR="34925">
              <a:lnSpc>
                <a:spcPct val="100000"/>
              </a:lnSpc>
              <a:spcBef>
                <a:spcPts val="280"/>
              </a:spcBef>
            </a:pPr>
            <a:r>
              <a:rPr dirty="0" sz="1300" spc="15">
                <a:latin typeface="Calibri"/>
                <a:cs typeface="Calibri"/>
              </a:rPr>
              <a:t>Mean </a:t>
            </a:r>
            <a:r>
              <a:rPr dirty="0" sz="1300" spc="5">
                <a:latin typeface="Calibri"/>
                <a:cs typeface="Calibri"/>
              </a:rPr>
              <a:t>Ciliary Length (micrometer) vs </a:t>
            </a:r>
            <a:r>
              <a:rPr dirty="0" sz="1300" spc="10">
                <a:latin typeface="Calibri"/>
                <a:cs typeface="Calibri"/>
              </a:rPr>
              <a:t>htTKV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 spc="10">
                <a:latin typeface="Calibri"/>
                <a:cs typeface="Calibri"/>
              </a:rPr>
              <a:t>(mL/m)</a:t>
            </a:r>
            <a:endParaRPr sz="13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35"/>
              </a:spcBef>
            </a:pPr>
            <a:r>
              <a:rPr dirty="0" sz="1200" spc="-5" b="1">
                <a:latin typeface="Calibri"/>
                <a:cs typeface="Calibri"/>
              </a:rPr>
              <a:t>7.55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707439" y="2954996"/>
            <a:ext cx="5584190" cy="3016885"/>
          </a:xfrm>
          <a:custGeom>
            <a:avLst/>
            <a:gdLst/>
            <a:ahLst/>
            <a:cxnLst/>
            <a:rect l="l" t="t" r="r" b="b"/>
            <a:pathLst>
              <a:path w="5584190" h="3016885">
                <a:moveTo>
                  <a:pt x="0" y="0"/>
                </a:moveTo>
                <a:lnTo>
                  <a:pt x="5584135" y="0"/>
                </a:lnTo>
                <a:lnTo>
                  <a:pt x="5584135" y="3016728"/>
                </a:lnTo>
                <a:lnTo>
                  <a:pt x="0" y="3016728"/>
                </a:lnTo>
                <a:lnTo>
                  <a:pt x="0" y="0"/>
                </a:lnTo>
                <a:close/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905153" y="3450868"/>
            <a:ext cx="67803" cy="748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075326" y="3618859"/>
            <a:ext cx="67803" cy="748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431862" y="3598618"/>
            <a:ext cx="67803" cy="748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614177" y="4021629"/>
            <a:ext cx="66791" cy="748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221209" y="3522719"/>
            <a:ext cx="67803" cy="7488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1722838" y="3902214"/>
            <a:ext cx="67803" cy="7488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2950376" y="2964104"/>
            <a:ext cx="5584190" cy="2999105"/>
          </a:xfrm>
          <a:custGeom>
            <a:avLst/>
            <a:gdLst/>
            <a:ahLst/>
            <a:cxnLst/>
            <a:rect l="l" t="t" r="r" b="b"/>
            <a:pathLst>
              <a:path w="5584190" h="2999104">
                <a:moveTo>
                  <a:pt x="0" y="0"/>
                </a:moveTo>
                <a:lnTo>
                  <a:pt x="5584135" y="0"/>
                </a:lnTo>
                <a:lnTo>
                  <a:pt x="5584135" y="2998512"/>
                </a:lnTo>
                <a:lnTo>
                  <a:pt x="0" y="29985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3483693" y="5116597"/>
            <a:ext cx="4958080" cy="0"/>
          </a:xfrm>
          <a:custGeom>
            <a:avLst/>
            <a:gdLst/>
            <a:ahLst/>
            <a:cxnLst/>
            <a:rect l="l" t="t" r="r" b="b"/>
            <a:pathLst>
              <a:path w="4958080" h="0">
                <a:moveTo>
                  <a:pt x="0" y="0"/>
                </a:moveTo>
                <a:lnTo>
                  <a:pt x="4957716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483693" y="4868661"/>
            <a:ext cx="4958080" cy="0"/>
          </a:xfrm>
          <a:custGeom>
            <a:avLst/>
            <a:gdLst/>
            <a:ahLst/>
            <a:cxnLst/>
            <a:rect l="l" t="t" r="r" b="b"/>
            <a:pathLst>
              <a:path w="4958080" h="0">
                <a:moveTo>
                  <a:pt x="0" y="0"/>
                </a:moveTo>
                <a:lnTo>
                  <a:pt x="4957716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3483693" y="4620724"/>
            <a:ext cx="4958080" cy="0"/>
          </a:xfrm>
          <a:custGeom>
            <a:avLst/>
            <a:gdLst/>
            <a:ahLst/>
            <a:cxnLst/>
            <a:rect l="l" t="t" r="r" b="b"/>
            <a:pathLst>
              <a:path w="4958080" h="0">
                <a:moveTo>
                  <a:pt x="0" y="0"/>
                </a:moveTo>
                <a:lnTo>
                  <a:pt x="4957716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3483693" y="4372788"/>
            <a:ext cx="4958080" cy="0"/>
          </a:xfrm>
          <a:custGeom>
            <a:avLst/>
            <a:gdLst/>
            <a:ahLst/>
            <a:cxnLst/>
            <a:rect l="l" t="t" r="r" b="b"/>
            <a:pathLst>
              <a:path w="4958080" h="0">
                <a:moveTo>
                  <a:pt x="0" y="0"/>
                </a:moveTo>
                <a:lnTo>
                  <a:pt x="4957716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3483693" y="4124852"/>
            <a:ext cx="4958080" cy="0"/>
          </a:xfrm>
          <a:custGeom>
            <a:avLst/>
            <a:gdLst/>
            <a:ahLst/>
            <a:cxnLst/>
            <a:rect l="l" t="t" r="r" b="b"/>
            <a:pathLst>
              <a:path w="4958080" h="0">
                <a:moveTo>
                  <a:pt x="0" y="0"/>
                </a:moveTo>
                <a:lnTo>
                  <a:pt x="4957716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3483693" y="3381042"/>
            <a:ext cx="4958080" cy="0"/>
          </a:xfrm>
          <a:custGeom>
            <a:avLst/>
            <a:gdLst/>
            <a:ahLst/>
            <a:cxnLst/>
            <a:rect l="l" t="t" r="r" b="b"/>
            <a:pathLst>
              <a:path w="4958080" h="0">
                <a:moveTo>
                  <a:pt x="0" y="0"/>
                </a:moveTo>
                <a:lnTo>
                  <a:pt x="4957716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3483693" y="5364534"/>
            <a:ext cx="4958080" cy="0"/>
          </a:xfrm>
          <a:custGeom>
            <a:avLst/>
            <a:gdLst/>
            <a:ahLst/>
            <a:cxnLst/>
            <a:rect l="l" t="t" r="r" b="b"/>
            <a:pathLst>
              <a:path w="4958080" h="0">
                <a:moveTo>
                  <a:pt x="0" y="0"/>
                </a:moveTo>
                <a:lnTo>
                  <a:pt x="4957716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897088" y="3492867"/>
            <a:ext cx="4131310" cy="582295"/>
          </a:xfrm>
          <a:custGeom>
            <a:avLst/>
            <a:gdLst/>
            <a:ahLst/>
            <a:cxnLst/>
            <a:rect l="l" t="t" r="r" b="b"/>
            <a:pathLst>
              <a:path w="4131309" h="582295">
                <a:moveTo>
                  <a:pt x="0" y="473609"/>
                </a:moveTo>
                <a:lnTo>
                  <a:pt x="826792" y="178109"/>
                </a:lnTo>
                <a:lnTo>
                  <a:pt x="1652572" y="0"/>
                </a:lnTo>
                <a:lnTo>
                  <a:pt x="2478352" y="68815"/>
                </a:lnTo>
                <a:lnTo>
                  <a:pt x="3305144" y="153821"/>
                </a:lnTo>
                <a:lnTo>
                  <a:pt x="4130924" y="581891"/>
                </a:lnTo>
              </a:path>
            </a:pathLst>
          </a:custGeom>
          <a:ln w="192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6240504" y="3297670"/>
            <a:ext cx="2844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7.27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483693" y="3406812"/>
            <a:ext cx="4970780" cy="612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04265" algn="l"/>
                <a:tab pos="3582670" algn="l"/>
                <a:tab pos="4957445" algn="l"/>
              </a:tabLst>
            </a:pPr>
            <a:r>
              <a:rPr dirty="0" u="sng" sz="1200" spc="-5" b="1">
                <a:solidFill>
                  <a:srgbClr val="3E3E3E"/>
                </a:solidFill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 b="1">
                <a:solidFill>
                  <a:srgbClr val="3E3E3E"/>
                </a:solidFill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200" spc="-5" b="1">
                <a:solidFill>
                  <a:srgbClr val="3E3E3E"/>
                </a:solidFill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6.83	</a:t>
            </a:r>
            <a:r>
              <a:rPr dirty="0" u="sng" baseline="9259" sz="1800" spc="-7" b="1">
                <a:solidFill>
                  <a:srgbClr val="3E3E3E"/>
                </a:solidFill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6.93	</a:t>
            </a:r>
            <a:endParaRPr baseline="9259" sz="1800">
              <a:latin typeface="Calibri"/>
              <a:cs typeface="Calibri"/>
            </a:endParaRPr>
          </a:p>
          <a:p>
            <a:pPr>
              <a:lnSpc>
                <a:spcPts val="1150"/>
              </a:lnSpc>
              <a:spcBef>
                <a:spcPts val="880"/>
              </a:spcBef>
              <a:tabLst>
                <a:tab pos="277495" algn="l"/>
                <a:tab pos="4957445" algn="l"/>
              </a:tabLst>
            </a:pPr>
            <a:r>
              <a:rPr dirty="0" u="sng" sz="1200" spc="-5" b="1">
                <a:solidFill>
                  <a:srgbClr val="FF0000"/>
                </a:solidFill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 b="1">
                <a:solidFill>
                  <a:srgbClr val="FF0000"/>
                </a:solidFill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200" spc="-5" b="1">
                <a:solidFill>
                  <a:srgbClr val="FF0000"/>
                </a:solidFill>
                <a:uFill>
                  <a:solidFill>
                    <a:srgbClr val="DADADA"/>
                  </a:solidFill>
                </a:uFill>
                <a:latin typeface="Calibri"/>
                <a:cs typeface="Calibri"/>
              </a:rPr>
              <a:t>5.64	</a:t>
            </a:r>
            <a:endParaRPr sz="1200">
              <a:latin typeface="Calibri"/>
              <a:cs typeface="Calibri"/>
            </a:endParaRPr>
          </a:p>
          <a:p>
            <a:pPr algn="r" marR="320040">
              <a:lnSpc>
                <a:spcPts val="1150"/>
              </a:lnSpc>
            </a:pPr>
            <a:r>
              <a:rPr dirty="0" sz="1200" spc="-5" b="1">
                <a:solidFill>
                  <a:srgbClr val="3E3E3E"/>
                </a:solidFill>
                <a:latin typeface="Calibri"/>
                <a:cs typeface="Calibri"/>
              </a:rPr>
              <a:t>5.2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266177" y="3194751"/>
            <a:ext cx="90170" cy="225679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10"/>
              </a:spcBef>
            </a:pPr>
            <a:r>
              <a:rPr dirty="0" sz="1200" spc="-5"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15"/>
              </a:spcBef>
            </a:pPr>
            <a:r>
              <a:rPr dirty="0" sz="1200" spc="-5"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9"/>
              </a:spcBef>
            </a:pPr>
            <a:r>
              <a:rPr dirty="0" sz="1200" spc="-5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9"/>
              </a:spcBef>
            </a:pPr>
            <a:r>
              <a:rPr dirty="0" sz="1200" spc="-5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15"/>
              </a:spcBef>
            </a:pPr>
            <a:r>
              <a:rPr dirty="0" sz="1200" spc="-5"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9"/>
              </a:spcBef>
            </a:pPr>
            <a:r>
              <a:rPr dirty="0" sz="1200" spc="-5"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9"/>
              </a:spcBef>
            </a:pPr>
            <a:r>
              <a:rPr dirty="0" sz="1200" spc="-5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15"/>
              </a:spcBef>
            </a:pPr>
            <a:r>
              <a:rPr dirty="0" sz="1200" spc="-5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9"/>
              </a:spcBef>
            </a:pPr>
            <a:r>
              <a:rPr dirty="0" sz="1200" spc="-5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3820088" y="5441359"/>
            <a:ext cx="1670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22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4646323" y="5441359"/>
            <a:ext cx="1670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43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472559" y="5441359"/>
            <a:ext cx="1670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66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6298794" y="5441359"/>
            <a:ext cx="1670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76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7125030" y="5441359"/>
            <a:ext cx="1670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87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7951265" y="5441359"/>
            <a:ext cx="1670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90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3073805" y="3394127"/>
            <a:ext cx="177800" cy="21361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35"/>
              </a:lnSpc>
            </a:pPr>
            <a:r>
              <a:rPr dirty="0" sz="1200" spc="-5">
                <a:latin typeface="Calibri"/>
                <a:cs typeface="Calibri"/>
              </a:rPr>
              <a:t>Mean Ciiliary </a:t>
            </a:r>
            <a:r>
              <a:rPr dirty="0" sz="1200" spc="-10">
                <a:latin typeface="Calibri"/>
                <a:cs typeface="Calibri"/>
              </a:rPr>
              <a:t>Length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(micrometer)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800703" y="5651617"/>
            <a:ext cx="33718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eGFR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4070907" y="2948979"/>
            <a:ext cx="2898140" cy="48704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445"/>
              </a:spcBef>
            </a:pPr>
            <a:r>
              <a:rPr dirty="0" sz="1300" spc="15">
                <a:latin typeface="Calibri"/>
                <a:cs typeface="Calibri"/>
              </a:rPr>
              <a:t>Mean </a:t>
            </a:r>
            <a:r>
              <a:rPr dirty="0" sz="1300" spc="5">
                <a:latin typeface="Calibri"/>
                <a:cs typeface="Calibri"/>
              </a:rPr>
              <a:t>Ciliary Length (micrometer) vs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 spc="10">
                <a:latin typeface="Calibri"/>
                <a:cs typeface="Calibri"/>
              </a:rPr>
              <a:t>eGFR</a:t>
            </a:r>
            <a:endParaRPr sz="1300">
              <a:latin typeface="Calibri"/>
              <a:cs typeface="Calibri"/>
            </a:endParaRPr>
          </a:p>
          <a:p>
            <a:pPr algn="ctr" marL="60325">
              <a:lnSpc>
                <a:spcPct val="100000"/>
              </a:lnSpc>
              <a:spcBef>
                <a:spcPts val="290"/>
              </a:spcBef>
            </a:pPr>
            <a:r>
              <a:rPr dirty="0" sz="1200" spc="-5" b="1">
                <a:solidFill>
                  <a:srgbClr val="3E3E3E"/>
                </a:solidFill>
                <a:latin typeface="Calibri"/>
                <a:cs typeface="Calibri"/>
              </a:rPr>
              <a:t>7.55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2950376" y="2964104"/>
            <a:ext cx="5584190" cy="2999105"/>
          </a:xfrm>
          <a:custGeom>
            <a:avLst/>
            <a:gdLst/>
            <a:ahLst/>
            <a:cxnLst/>
            <a:rect l="l" t="t" r="r" b="b"/>
            <a:pathLst>
              <a:path w="5584190" h="2999104">
                <a:moveTo>
                  <a:pt x="0" y="0"/>
                </a:moveTo>
                <a:lnTo>
                  <a:pt x="5584135" y="0"/>
                </a:lnTo>
                <a:lnTo>
                  <a:pt x="5584135" y="2998512"/>
                </a:lnTo>
                <a:lnTo>
                  <a:pt x="0" y="2998512"/>
                </a:lnTo>
                <a:lnTo>
                  <a:pt x="0" y="0"/>
                </a:lnTo>
                <a:close/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180475" y="3605703"/>
            <a:ext cx="67803" cy="7488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7969824" y="4034784"/>
            <a:ext cx="67803" cy="7488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5490460" y="3453905"/>
            <a:ext cx="67803" cy="748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4667715" y="3643147"/>
            <a:ext cx="67803" cy="7488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6371896" y="3515636"/>
            <a:ext cx="67803" cy="7488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3881402" y="3921442"/>
            <a:ext cx="67803" cy="7488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2998243" y="6075667"/>
            <a:ext cx="6238875" cy="3898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dirty="0" sz="1200" spc="-10" i="1">
                <a:latin typeface="Calibri"/>
                <a:cs typeface="Calibri"/>
              </a:rPr>
              <a:t>Figure </a:t>
            </a:r>
            <a:r>
              <a:rPr dirty="0" sz="1200" spc="-5" i="1">
                <a:latin typeface="Calibri"/>
                <a:cs typeface="Calibri"/>
              </a:rPr>
              <a:t>4 </a:t>
            </a:r>
            <a:r>
              <a:rPr dirty="0" sz="1200" spc="-10">
                <a:latin typeface="Calibri"/>
                <a:cs typeface="Calibri"/>
              </a:rPr>
              <a:t>Relationship between </a:t>
            </a:r>
            <a:r>
              <a:rPr dirty="0" sz="1200" spc="-5">
                <a:latin typeface="Calibri"/>
                <a:cs typeface="Calibri"/>
              </a:rPr>
              <a:t>eGFR and mean ciliary </a:t>
            </a:r>
            <a:r>
              <a:rPr dirty="0" sz="1200" spc="-10">
                <a:latin typeface="Calibri"/>
                <a:cs typeface="Calibri"/>
              </a:rPr>
              <a:t>length (micrometer) </a:t>
            </a:r>
            <a:r>
              <a:rPr dirty="0" sz="1200" spc="-5">
                <a:latin typeface="Calibri"/>
                <a:cs typeface="Calibri"/>
              </a:rPr>
              <a:t>of ADPKD </a:t>
            </a:r>
            <a:r>
              <a:rPr dirty="0" sz="1200" spc="-10">
                <a:latin typeface="Calibri"/>
                <a:cs typeface="Calibri"/>
              </a:rPr>
              <a:t>patients. </a:t>
            </a:r>
            <a:r>
              <a:rPr dirty="0" sz="1200" spc="-5">
                <a:latin typeface="Calibri"/>
                <a:cs typeface="Calibri"/>
              </a:rPr>
              <a:t>Dots  and </a:t>
            </a:r>
            <a:r>
              <a:rPr dirty="0" sz="1200" spc="-10">
                <a:latin typeface="Calibri"/>
                <a:cs typeface="Calibri"/>
              </a:rPr>
              <a:t>values </a:t>
            </a:r>
            <a:r>
              <a:rPr dirty="0" sz="1200" spc="-5">
                <a:latin typeface="Calibri"/>
                <a:cs typeface="Calibri"/>
              </a:rPr>
              <a:t>in </a:t>
            </a:r>
            <a:r>
              <a:rPr dirty="0" sz="1200" spc="-10">
                <a:latin typeface="Calibri"/>
                <a:cs typeface="Calibri"/>
              </a:rPr>
              <a:t>red: patients </a:t>
            </a:r>
            <a:r>
              <a:rPr dirty="0" sz="1200" spc="-5">
                <a:latin typeface="Calibri"/>
                <a:cs typeface="Calibri"/>
              </a:rPr>
              <a:t>on </a:t>
            </a:r>
            <a:r>
              <a:rPr dirty="0" sz="1200" spc="-10">
                <a:latin typeface="Calibri"/>
                <a:cs typeface="Calibri"/>
              </a:rPr>
              <a:t>tolvaptan. </a:t>
            </a:r>
            <a:r>
              <a:rPr dirty="0" sz="1200" spc="-5">
                <a:latin typeface="Calibri"/>
                <a:cs typeface="Calibri"/>
              </a:rPr>
              <a:t>(eGFR = </a:t>
            </a:r>
            <a:r>
              <a:rPr dirty="0" sz="1200" spc="-10">
                <a:latin typeface="Calibri"/>
                <a:cs typeface="Calibri"/>
              </a:rPr>
              <a:t>estimated </a:t>
            </a:r>
            <a:r>
              <a:rPr dirty="0" sz="1200" spc="-5">
                <a:latin typeface="Calibri"/>
                <a:cs typeface="Calibri"/>
              </a:rPr>
              <a:t>glomerular </a:t>
            </a:r>
            <a:r>
              <a:rPr dirty="0" sz="1200" spc="-10">
                <a:latin typeface="Calibri"/>
                <a:cs typeface="Calibri"/>
              </a:rPr>
              <a:t>filtration</a:t>
            </a:r>
            <a:r>
              <a:rPr dirty="0" sz="1200" spc="12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rate)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625451" y="6564600"/>
            <a:ext cx="7090409" cy="22517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88595" marR="5080" indent="-175895">
              <a:lnSpc>
                <a:spcPct val="100699"/>
              </a:lnSpc>
              <a:spcBef>
                <a:spcPts val="95"/>
              </a:spcBef>
              <a:buFont typeface="Arial"/>
              <a:buChar char="•"/>
              <a:tabLst>
                <a:tab pos="189230" algn="l"/>
              </a:tabLst>
            </a:pPr>
            <a:r>
              <a:rPr dirty="0" sz="1450">
                <a:latin typeface="Calibri"/>
                <a:cs typeface="Calibri"/>
              </a:rPr>
              <a:t>The </a:t>
            </a:r>
            <a:r>
              <a:rPr dirty="0" sz="1450" spc="-5">
                <a:latin typeface="Calibri"/>
                <a:cs typeface="Calibri"/>
              </a:rPr>
              <a:t>graphs above </a:t>
            </a:r>
            <a:r>
              <a:rPr dirty="0" sz="1450">
                <a:latin typeface="Calibri"/>
                <a:cs typeface="Calibri"/>
              </a:rPr>
              <a:t>showed an </a:t>
            </a:r>
            <a:r>
              <a:rPr dirty="0" sz="1450" spc="-15">
                <a:latin typeface="Calibri"/>
                <a:cs typeface="Calibri"/>
              </a:rPr>
              <a:t>average </a:t>
            </a:r>
            <a:r>
              <a:rPr dirty="0" sz="1450">
                <a:latin typeface="Calibri"/>
                <a:cs typeface="Calibri"/>
              </a:rPr>
              <a:t>increase of 2.61 cm in </a:t>
            </a:r>
            <a:r>
              <a:rPr dirty="0" sz="1450" spc="5">
                <a:latin typeface="Calibri"/>
                <a:cs typeface="Calibri"/>
              </a:rPr>
              <a:t>mean </a:t>
            </a:r>
            <a:r>
              <a:rPr dirty="0" sz="1450" spc="-5">
                <a:latin typeface="Calibri"/>
                <a:cs typeface="Calibri"/>
              </a:rPr>
              <a:t>ciliary length </a:t>
            </a:r>
            <a:r>
              <a:rPr dirty="0" sz="1450">
                <a:latin typeface="Calibri"/>
                <a:cs typeface="Calibri"/>
              </a:rPr>
              <a:t>of </a:t>
            </a:r>
            <a:r>
              <a:rPr dirty="0" sz="1450" spc="-5">
                <a:latin typeface="Calibri"/>
                <a:cs typeface="Calibri"/>
              </a:rPr>
              <a:t>kidney  epithelial </a:t>
            </a:r>
            <a:r>
              <a:rPr dirty="0" sz="1450">
                <a:latin typeface="Calibri"/>
                <a:cs typeface="Calibri"/>
              </a:rPr>
              <a:t>cells in the </a:t>
            </a:r>
            <a:r>
              <a:rPr dirty="0" sz="1450" spc="5">
                <a:latin typeface="Calibri"/>
                <a:cs typeface="Calibri"/>
              </a:rPr>
              <a:t>ADPKD </a:t>
            </a:r>
            <a:r>
              <a:rPr dirty="0" sz="1450" spc="-5">
                <a:latin typeface="Calibri"/>
                <a:cs typeface="Calibri"/>
              </a:rPr>
              <a:t>patients recruited, compared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a wild type </a:t>
            </a:r>
            <a:r>
              <a:rPr dirty="0" sz="1450" spc="-10">
                <a:latin typeface="Calibri"/>
                <a:cs typeface="Calibri"/>
              </a:rPr>
              <a:t>control </a:t>
            </a:r>
            <a:r>
              <a:rPr dirty="0" sz="1450">
                <a:latin typeface="Calibri"/>
                <a:cs typeface="Calibri"/>
              </a:rPr>
              <a:t>sample  with a mean ciliary </a:t>
            </a:r>
            <a:r>
              <a:rPr dirty="0" sz="1450" spc="-5">
                <a:latin typeface="Calibri"/>
                <a:cs typeface="Calibri"/>
              </a:rPr>
              <a:t>length </a:t>
            </a:r>
            <a:r>
              <a:rPr dirty="0" sz="1450">
                <a:latin typeface="Calibri"/>
                <a:cs typeface="Calibri"/>
              </a:rPr>
              <a:t>of 3.96</a:t>
            </a:r>
            <a:r>
              <a:rPr dirty="0" sz="1450" spc="1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cm.</a:t>
            </a:r>
            <a:endParaRPr sz="1450">
              <a:latin typeface="Calibri"/>
              <a:cs typeface="Calibri"/>
            </a:endParaRPr>
          </a:p>
          <a:p>
            <a:pPr algn="just" marL="188595" marR="5080" indent="-175895">
              <a:lnSpc>
                <a:spcPct val="100699"/>
              </a:lnSpc>
              <a:buFont typeface="Arial"/>
              <a:buChar char="•"/>
              <a:tabLst>
                <a:tab pos="189230" algn="l"/>
              </a:tabLst>
            </a:pPr>
            <a:r>
              <a:rPr dirty="0" sz="1450">
                <a:latin typeface="Calibri"/>
                <a:cs typeface="Calibri"/>
              </a:rPr>
              <a:t>No </a:t>
            </a:r>
            <a:r>
              <a:rPr dirty="0" sz="1450" spc="-5">
                <a:latin typeface="Calibri"/>
                <a:cs typeface="Calibri"/>
              </a:rPr>
              <a:t>significant correlation was found </a:t>
            </a:r>
            <a:r>
              <a:rPr dirty="0" sz="1450">
                <a:latin typeface="Calibri"/>
                <a:cs typeface="Calibri"/>
              </a:rPr>
              <a:t>between the mean </a:t>
            </a:r>
            <a:r>
              <a:rPr dirty="0" sz="1450" spc="-5">
                <a:latin typeface="Calibri"/>
                <a:cs typeface="Calibri"/>
              </a:rPr>
              <a:t>ciliary length </a:t>
            </a:r>
            <a:r>
              <a:rPr dirty="0" sz="1450">
                <a:latin typeface="Calibri"/>
                <a:cs typeface="Calibri"/>
              </a:rPr>
              <a:t>and the </a:t>
            </a:r>
            <a:r>
              <a:rPr dirty="0" sz="1450" spc="-5">
                <a:latin typeface="Calibri"/>
                <a:cs typeface="Calibri"/>
              </a:rPr>
              <a:t>kidney  </a:t>
            </a:r>
            <a:r>
              <a:rPr dirty="0" sz="1450">
                <a:latin typeface="Calibri"/>
                <a:cs typeface="Calibri"/>
              </a:rPr>
              <a:t>volume as </a:t>
            </a:r>
            <a:r>
              <a:rPr dirty="0" sz="1450" spc="-5">
                <a:latin typeface="Calibri"/>
                <a:cs typeface="Calibri"/>
              </a:rPr>
              <a:t>well </a:t>
            </a:r>
            <a:r>
              <a:rPr dirty="0" sz="1450">
                <a:latin typeface="Calibri"/>
                <a:cs typeface="Calibri"/>
              </a:rPr>
              <a:t>as the </a:t>
            </a:r>
            <a:r>
              <a:rPr dirty="0" sz="1450" spc="-5">
                <a:latin typeface="Calibri"/>
                <a:cs typeface="Calibri"/>
              </a:rPr>
              <a:t>kidney </a:t>
            </a:r>
            <a:r>
              <a:rPr dirty="0" sz="1450">
                <a:latin typeface="Calibri"/>
                <a:cs typeface="Calibri"/>
              </a:rPr>
              <a:t>function of the ADPKD </a:t>
            </a:r>
            <a:r>
              <a:rPr dirty="0" sz="1450" spc="-5">
                <a:latin typeface="Calibri"/>
                <a:cs typeface="Calibri"/>
              </a:rPr>
              <a:t>patients. </a:t>
            </a:r>
            <a:r>
              <a:rPr dirty="0" sz="1450">
                <a:latin typeface="Calibri"/>
                <a:cs typeface="Calibri"/>
              </a:rPr>
              <a:t>The use of </a:t>
            </a:r>
            <a:r>
              <a:rPr dirty="0" sz="1450" spc="-5">
                <a:latin typeface="Calibri"/>
                <a:cs typeface="Calibri"/>
              </a:rPr>
              <a:t>tolvaptan </a:t>
            </a:r>
            <a:r>
              <a:rPr dirty="0" sz="1450">
                <a:latin typeface="Calibri"/>
                <a:cs typeface="Calibri"/>
              </a:rPr>
              <a:t>do not  </a:t>
            </a:r>
            <a:r>
              <a:rPr dirty="0" sz="1450" spc="-10">
                <a:latin typeface="Calibri"/>
                <a:cs typeface="Calibri"/>
              </a:rPr>
              <a:t>affect </a:t>
            </a:r>
            <a:r>
              <a:rPr dirty="0" sz="1450">
                <a:latin typeface="Calibri"/>
                <a:cs typeface="Calibri"/>
              </a:rPr>
              <a:t>the </a:t>
            </a:r>
            <a:r>
              <a:rPr dirty="0" sz="1450" spc="-5">
                <a:latin typeface="Calibri"/>
                <a:cs typeface="Calibri"/>
              </a:rPr>
              <a:t>kidney </a:t>
            </a:r>
            <a:r>
              <a:rPr dirty="0" sz="1450">
                <a:latin typeface="Calibri"/>
                <a:cs typeface="Calibri"/>
              </a:rPr>
              <a:t>volume and </a:t>
            </a:r>
            <a:r>
              <a:rPr dirty="0" sz="1450" spc="-5">
                <a:latin typeface="Calibri"/>
                <a:cs typeface="Calibri"/>
              </a:rPr>
              <a:t>kidney </a:t>
            </a:r>
            <a:r>
              <a:rPr dirty="0" sz="1450">
                <a:latin typeface="Calibri"/>
                <a:cs typeface="Calibri"/>
              </a:rPr>
              <a:t>function of</a:t>
            </a:r>
            <a:r>
              <a:rPr dirty="0" sz="1450" spc="55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patients.</a:t>
            </a:r>
            <a:endParaRPr sz="1450">
              <a:latin typeface="Calibri"/>
              <a:cs typeface="Calibri"/>
            </a:endParaRPr>
          </a:p>
          <a:p>
            <a:pPr algn="just" marL="188595" marR="5080" indent="-175895">
              <a:lnSpc>
                <a:spcPct val="100699"/>
              </a:lnSpc>
              <a:buFont typeface="Arial"/>
              <a:buChar char="•"/>
              <a:tabLst>
                <a:tab pos="189230" algn="l"/>
              </a:tabLst>
            </a:pPr>
            <a:r>
              <a:rPr dirty="0" sz="1450">
                <a:latin typeface="Calibri"/>
                <a:cs typeface="Calibri"/>
              </a:rPr>
              <a:t>PROPKD </a:t>
            </a:r>
            <a:r>
              <a:rPr dirty="0" sz="1450" spc="-5">
                <a:latin typeface="Calibri"/>
                <a:cs typeface="Calibri"/>
              </a:rPr>
              <a:t>score, </a:t>
            </a:r>
            <a:r>
              <a:rPr dirty="0" sz="1450" spc="-20">
                <a:latin typeface="Calibri"/>
                <a:cs typeface="Calibri"/>
              </a:rPr>
              <a:t>however, </a:t>
            </a:r>
            <a:r>
              <a:rPr dirty="0" sz="1450">
                <a:latin typeface="Calibri"/>
                <a:cs typeface="Calibri"/>
              </a:rPr>
              <a:t>showed </a:t>
            </a:r>
            <a:r>
              <a:rPr dirty="0" sz="1450" spc="-5">
                <a:latin typeface="Calibri"/>
                <a:cs typeface="Calibri"/>
              </a:rPr>
              <a:t>that </a:t>
            </a:r>
            <a:r>
              <a:rPr dirty="0" sz="1450">
                <a:latin typeface="Calibri"/>
                <a:cs typeface="Calibri"/>
              </a:rPr>
              <a:t>a </a:t>
            </a:r>
            <a:r>
              <a:rPr dirty="0" sz="1450" spc="-10">
                <a:latin typeface="Calibri"/>
                <a:cs typeface="Calibri"/>
              </a:rPr>
              <a:t>greater </a:t>
            </a:r>
            <a:r>
              <a:rPr dirty="0" sz="1450" spc="-5">
                <a:latin typeface="Calibri"/>
                <a:cs typeface="Calibri"/>
              </a:rPr>
              <a:t>score was associated </a:t>
            </a:r>
            <a:r>
              <a:rPr dirty="0" sz="1450">
                <a:latin typeface="Calibri"/>
                <a:cs typeface="Calibri"/>
              </a:rPr>
              <a:t>with an </a:t>
            </a:r>
            <a:r>
              <a:rPr dirty="0" sz="1450" spc="-5">
                <a:latin typeface="Calibri"/>
                <a:cs typeface="Calibri"/>
              </a:rPr>
              <a:t>increase </a:t>
            </a:r>
            <a:r>
              <a:rPr dirty="0" sz="1450" spc="-10">
                <a:latin typeface="Calibri"/>
                <a:cs typeface="Calibri"/>
              </a:rPr>
              <a:t>in  </a:t>
            </a:r>
            <a:r>
              <a:rPr dirty="0" sz="1450">
                <a:latin typeface="Calibri"/>
                <a:cs typeface="Calibri"/>
              </a:rPr>
              <a:t>mean ciliary </a:t>
            </a:r>
            <a:r>
              <a:rPr dirty="0" sz="1450" spc="-5">
                <a:latin typeface="Calibri"/>
                <a:cs typeface="Calibri"/>
              </a:rPr>
              <a:t>length. </a:t>
            </a:r>
            <a:r>
              <a:rPr dirty="0" sz="1450">
                <a:latin typeface="Calibri"/>
                <a:cs typeface="Calibri"/>
              </a:rPr>
              <a:t>The use of </a:t>
            </a:r>
            <a:r>
              <a:rPr dirty="0" sz="1450" spc="-5">
                <a:latin typeface="Calibri"/>
                <a:cs typeface="Calibri"/>
              </a:rPr>
              <a:t>tolvaptan </a:t>
            </a:r>
            <a:r>
              <a:rPr dirty="0" sz="1450">
                <a:latin typeface="Calibri"/>
                <a:cs typeface="Calibri"/>
              </a:rPr>
              <a:t>led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a </a:t>
            </a:r>
            <a:r>
              <a:rPr dirty="0" sz="1450" spc="-5">
                <a:latin typeface="Calibri"/>
                <a:cs typeface="Calibri"/>
              </a:rPr>
              <a:t>reduction </a:t>
            </a:r>
            <a:r>
              <a:rPr dirty="0" sz="1450">
                <a:latin typeface="Calibri"/>
                <a:cs typeface="Calibri"/>
              </a:rPr>
              <a:t>in mean ciliary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length.</a:t>
            </a:r>
            <a:endParaRPr sz="1450">
              <a:latin typeface="Calibri"/>
              <a:cs typeface="Calibri"/>
            </a:endParaRPr>
          </a:p>
          <a:p>
            <a:pPr algn="just" marL="188595" marR="5715" indent="-175895">
              <a:lnSpc>
                <a:spcPct val="100699"/>
              </a:lnSpc>
              <a:spcBef>
                <a:spcPts val="5"/>
              </a:spcBef>
              <a:buFont typeface="Arial"/>
              <a:buChar char="•"/>
              <a:tabLst>
                <a:tab pos="189230" algn="l"/>
              </a:tabLst>
            </a:pPr>
            <a:r>
              <a:rPr dirty="0" sz="1450" spc="-5">
                <a:latin typeface="Calibri"/>
                <a:cs typeface="Calibri"/>
              </a:rPr>
              <a:t>There was </a:t>
            </a:r>
            <a:r>
              <a:rPr dirty="0" sz="1450" spc="5">
                <a:latin typeface="Calibri"/>
                <a:cs typeface="Calibri"/>
              </a:rPr>
              <a:t>no </a:t>
            </a:r>
            <a:r>
              <a:rPr dirty="0" sz="1450" spc="-10">
                <a:latin typeface="Calibri"/>
                <a:cs typeface="Calibri"/>
              </a:rPr>
              <a:t>difference </a:t>
            </a:r>
            <a:r>
              <a:rPr dirty="0" sz="1450">
                <a:latin typeface="Calibri"/>
                <a:cs typeface="Calibri"/>
              </a:rPr>
              <a:t>in </a:t>
            </a:r>
            <a:r>
              <a:rPr dirty="0" sz="1450" spc="-5">
                <a:latin typeface="Calibri"/>
                <a:cs typeface="Calibri"/>
              </a:rPr>
              <a:t>percentage ciliation </a:t>
            </a:r>
            <a:r>
              <a:rPr dirty="0" sz="1450">
                <a:latin typeface="Calibri"/>
                <a:cs typeface="Calibri"/>
              </a:rPr>
              <a:t>of </a:t>
            </a:r>
            <a:r>
              <a:rPr dirty="0" sz="1450" spc="-5">
                <a:latin typeface="Calibri"/>
                <a:cs typeface="Calibri"/>
              </a:rPr>
              <a:t>kidney </a:t>
            </a:r>
            <a:r>
              <a:rPr dirty="0" sz="1450">
                <a:latin typeface="Calibri"/>
                <a:cs typeface="Calibri"/>
              </a:rPr>
              <a:t>epithelial </a:t>
            </a:r>
            <a:r>
              <a:rPr dirty="0" sz="1450" spc="-5">
                <a:latin typeface="Calibri"/>
                <a:cs typeface="Calibri"/>
              </a:rPr>
              <a:t>cells between </a:t>
            </a:r>
            <a:r>
              <a:rPr dirty="0" sz="1450">
                <a:latin typeface="Calibri"/>
                <a:cs typeface="Calibri"/>
              </a:rPr>
              <a:t>the  ADPKD and the wild type </a:t>
            </a:r>
            <a:r>
              <a:rPr dirty="0" sz="1450" spc="-10">
                <a:latin typeface="Calibri"/>
                <a:cs typeface="Calibri"/>
              </a:rPr>
              <a:t>control </a:t>
            </a:r>
            <a:r>
              <a:rPr dirty="0" sz="1450" spc="-5">
                <a:latin typeface="Calibri"/>
                <a:cs typeface="Calibri"/>
              </a:rPr>
              <a:t>group </a:t>
            </a:r>
            <a:r>
              <a:rPr dirty="0" sz="1450">
                <a:latin typeface="Calibri"/>
                <a:cs typeface="Calibri"/>
              </a:rPr>
              <a:t>(not</a:t>
            </a:r>
            <a:r>
              <a:rPr dirty="0" sz="1450" spc="15">
                <a:latin typeface="Calibri"/>
                <a:cs typeface="Calibri"/>
              </a:rPr>
              <a:t> </a:t>
            </a:r>
            <a:r>
              <a:rPr dirty="0" sz="1450">
                <a:latin typeface="Calibri"/>
                <a:cs typeface="Calibri"/>
              </a:rPr>
              <a:t>shown).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763098" y="6666958"/>
            <a:ext cx="5572125" cy="2989580"/>
          </a:xfrm>
          <a:custGeom>
            <a:avLst/>
            <a:gdLst/>
            <a:ahLst/>
            <a:cxnLst/>
            <a:rect l="l" t="t" r="r" b="b"/>
            <a:pathLst>
              <a:path w="5572125" h="2989579">
                <a:moveTo>
                  <a:pt x="0" y="0"/>
                </a:moveTo>
                <a:lnTo>
                  <a:pt x="5571991" y="0"/>
                </a:lnTo>
                <a:lnTo>
                  <a:pt x="5571991" y="2989404"/>
                </a:lnTo>
                <a:lnTo>
                  <a:pt x="0" y="298940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0027763" y="8811355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 h="0">
                <a:moveTo>
                  <a:pt x="0" y="0"/>
                </a:moveTo>
                <a:lnTo>
                  <a:pt x="2215235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8379238" y="8811355"/>
            <a:ext cx="1132840" cy="0"/>
          </a:xfrm>
          <a:custGeom>
            <a:avLst/>
            <a:gdLst/>
            <a:ahLst/>
            <a:cxnLst/>
            <a:rect l="l" t="t" r="r" b="b"/>
            <a:pathLst>
              <a:path w="1132840" h="0">
                <a:moveTo>
                  <a:pt x="0" y="0"/>
                </a:moveTo>
                <a:lnTo>
                  <a:pt x="1132411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7296414" y="8811355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 h="0">
                <a:moveTo>
                  <a:pt x="0" y="0"/>
                </a:moveTo>
                <a:lnTo>
                  <a:pt x="566711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0027763" y="8564431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 h="0">
                <a:moveTo>
                  <a:pt x="0" y="0"/>
                </a:moveTo>
                <a:lnTo>
                  <a:pt x="2215235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8379238" y="8564431"/>
            <a:ext cx="1132840" cy="0"/>
          </a:xfrm>
          <a:custGeom>
            <a:avLst/>
            <a:gdLst/>
            <a:ahLst/>
            <a:cxnLst/>
            <a:rect l="l" t="t" r="r" b="b"/>
            <a:pathLst>
              <a:path w="1132840" h="0">
                <a:moveTo>
                  <a:pt x="0" y="0"/>
                </a:moveTo>
                <a:lnTo>
                  <a:pt x="1132411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296414" y="8564431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 h="0">
                <a:moveTo>
                  <a:pt x="0" y="0"/>
                </a:moveTo>
                <a:lnTo>
                  <a:pt x="566711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0027763" y="8317507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 h="0">
                <a:moveTo>
                  <a:pt x="0" y="0"/>
                </a:moveTo>
                <a:lnTo>
                  <a:pt x="2215235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8379238" y="8317507"/>
            <a:ext cx="1132840" cy="0"/>
          </a:xfrm>
          <a:custGeom>
            <a:avLst/>
            <a:gdLst/>
            <a:ahLst/>
            <a:cxnLst/>
            <a:rect l="l" t="t" r="r" b="b"/>
            <a:pathLst>
              <a:path w="1132840" h="0">
                <a:moveTo>
                  <a:pt x="0" y="0"/>
                </a:moveTo>
                <a:lnTo>
                  <a:pt x="1132411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296414" y="8317507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 h="0">
                <a:moveTo>
                  <a:pt x="0" y="0"/>
                </a:moveTo>
                <a:lnTo>
                  <a:pt x="566711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0027763" y="8071594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 h="0">
                <a:moveTo>
                  <a:pt x="0" y="0"/>
                </a:moveTo>
                <a:lnTo>
                  <a:pt x="2215235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8379238" y="8071594"/>
            <a:ext cx="1132840" cy="0"/>
          </a:xfrm>
          <a:custGeom>
            <a:avLst/>
            <a:gdLst/>
            <a:ahLst/>
            <a:cxnLst/>
            <a:rect l="l" t="t" r="r" b="b"/>
            <a:pathLst>
              <a:path w="1132840" h="0">
                <a:moveTo>
                  <a:pt x="0" y="0"/>
                </a:moveTo>
                <a:lnTo>
                  <a:pt x="1132411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296414" y="8071594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 h="0">
                <a:moveTo>
                  <a:pt x="0" y="0"/>
                </a:moveTo>
                <a:lnTo>
                  <a:pt x="566711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0027763" y="7824670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 h="0">
                <a:moveTo>
                  <a:pt x="0" y="0"/>
                </a:moveTo>
                <a:lnTo>
                  <a:pt x="2215235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8379238" y="7824670"/>
            <a:ext cx="1132840" cy="0"/>
          </a:xfrm>
          <a:custGeom>
            <a:avLst/>
            <a:gdLst/>
            <a:ahLst/>
            <a:cxnLst/>
            <a:rect l="l" t="t" r="r" b="b"/>
            <a:pathLst>
              <a:path w="1132840" h="0">
                <a:moveTo>
                  <a:pt x="0" y="0"/>
                </a:moveTo>
                <a:lnTo>
                  <a:pt x="1132411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7296414" y="7824670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 h="0">
                <a:moveTo>
                  <a:pt x="0" y="0"/>
                </a:moveTo>
                <a:lnTo>
                  <a:pt x="566711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0027763" y="7577745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 h="0">
                <a:moveTo>
                  <a:pt x="0" y="0"/>
                </a:moveTo>
                <a:lnTo>
                  <a:pt x="2215235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8379238" y="7577745"/>
            <a:ext cx="1132840" cy="0"/>
          </a:xfrm>
          <a:custGeom>
            <a:avLst/>
            <a:gdLst/>
            <a:ahLst/>
            <a:cxnLst/>
            <a:rect l="l" t="t" r="r" b="b"/>
            <a:pathLst>
              <a:path w="1132840" h="0">
                <a:moveTo>
                  <a:pt x="0" y="0"/>
                </a:moveTo>
                <a:lnTo>
                  <a:pt x="1132411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7296414" y="7577745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 h="0">
                <a:moveTo>
                  <a:pt x="0" y="0"/>
                </a:moveTo>
                <a:lnTo>
                  <a:pt x="566711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0027763" y="7330821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 h="0">
                <a:moveTo>
                  <a:pt x="0" y="0"/>
                </a:moveTo>
                <a:lnTo>
                  <a:pt x="2215235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296414" y="7330821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 h="0">
                <a:moveTo>
                  <a:pt x="0" y="0"/>
                </a:moveTo>
                <a:lnTo>
                  <a:pt x="2215236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1160176" y="7665788"/>
            <a:ext cx="516111" cy="13924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7863126" y="7372312"/>
            <a:ext cx="516255" cy="1686560"/>
          </a:xfrm>
          <a:custGeom>
            <a:avLst/>
            <a:gdLst/>
            <a:ahLst/>
            <a:cxnLst/>
            <a:rect l="l" t="t" r="r" b="b"/>
            <a:pathLst>
              <a:path w="516254" h="1686559">
                <a:moveTo>
                  <a:pt x="516112" y="0"/>
                </a:moveTo>
                <a:lnTo>
                  <a:pt x="0" y="0"/>
                </a:lnTo>
                <a:lnTo>
                  <a:pt x="0" y="1685967"/>
                </a:lnTo>
                <a:lnTo>
                  <a:pt x="516112" y="1685967"/>
                </a:lnTo>
                <a:lnTo>
                  <a:pt x="516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9511650" y="7195215"/>
            <a:ext cx="516255" cy="1863089"/>
          </a:xfrm>
          <a:custGeom>
            <a:avLst/>
            <a:gdLst/>
            <a:ahLst/>
            <a:cxnLst/>
            <a:rect l="l" t="t" r="r" b="b"/>
            <a:pathLst>
              <a:path w="516254" h="1863090">
                <a:moveTo>
                  <a:pt x="516112" y="0"/>
                </a:moveTo>
                <a:lnTo>
                  <a:pt x="0" y="0"/>
                </a:lnTo>
                <a:lnTo>
                  <a:pt x="0" y="1863065"/>
                </a:lnTo>
                <a:lnTo>
                  <a:pt x="516112" y="1863065"/>
                </a:lnTo>
                <a:lnTo>
                  <a:pt x="516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7296414" y="9058280"/>
            <a:ext cx="4946650" cy="0"/>
          </a:xfrm>
          <a:custGeom>
            <a:avLst/>
            <a:gdLst/>
            <a:ahLst/>
            <a:cxnLst/>
            <a:rect l="l" t="t" r="r" b="b"/>
            <a:pathLst>
              <a:path w="4946650" h="0">
                <a:moveTo>
                  <a:pt x="0" y="0"/>
                </a:moveTo>
                <a:lnTo>
                  <a:pt x="4946584" y="0"/>
                </a:lnTo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7972177" y="7129497"/>
            <a:ext cx="2971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 b="1">
                <a:latin typeface="Calibri"/>
                <a:cs typeface="Calibri"/>
              </a:rPr>
              <a:t>6.83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1269529" y="7423225"/>
            <a:ext cx="2971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5.64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066400" y="8937561"/>
            <a:ext cx="10287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066400" y="6898308"/>
            <a:ext cx="102870" cy="200025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200" spc="-5"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200" spc="-5"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200" spc="-5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200" spc="-5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200" spc="-5"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200" spc="-5"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200" spc="-5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200" spc="-5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070087" y="9135050"/>
            <a:ext cx="10287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9718763" y="9135050"/>
            <a:ext cx="10287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1367439" y="9135050"/>
            <a:ext cx="10287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886578" y="7097262"/>
            <a:ext cx="177800" cy="21005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35"/>
              </a:lnSpc>
            </a:pPr>
            <a:r>
              <a:rPr dirty="0" sz="1200" spc="-5">
                <a:latin typeface="Calibri"/>
                <a:cs typeface="Calibri"/>
              </a:rPr>
              <a:t>Mean Ciliary </a:t>
            </a:r>
            <a:r>
              <a:rPr dirty="0" sz="1200" spc="-10">
                <a:latin typeface="Calibri"/>
                <a:cs typeface="Calibri"/>
              </a:rPr>
              <a:t>Length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(micrometer)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9315244" y="9345626"/>
            <a:ext cx="90868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Calibri"/>
                <a:cs typeface="Calibri"/>
              </a:rPr>
              <a:t>PROPKD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Score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283714" y="6747113"/>
            <a:ext cx="4972050" cy="41275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582295">
              <a:lnSpc>
                <a:spcPct val="100000"/>
              </a:lnSpc>
              <a:spcBef>
                <a:spcPts val="130"/>
              </a:spcBef>
            </a:pPr>
            <a:r>
              <a:rPr dirty="0" sz="1300" spc="15">
                <a:latin typeface="Calibri"/>
                <a:cs typeface="Calibri"/>
              </a:rPr>
              <a:t>Mean </a:t>
            </a:r>
            <a:r>
              <a:rPr dirty="0" sz="1300" spc="5">
                <a:latin typeface="Calibri"/>
                <a:cs typeface="Calibri"/>
              </a:rPr>
              <a:t>Ciliary Length (micrometer) vs </a:t>
            </a:r>
            <a:r>
              <a:rPr dirty="0" sz="1300" spc="10">
                <a:latin typeface="Calibri"/>
                <a:cs typeface="Calibri"/>
              </a:rPr>
              <a:t>PROPKD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5">
                <a:latin typeface="Calibri"/>
                <a:cs typeface="Calibri"/>
              </a:rPr>
              <a:t>Score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2349500" algn="l"/>
                <a:tab pos="4958715" algn="l"/>
              </a:tabLst>
            </a:pPr>
            <a:r>
              <a:rPr dirty="0" sz="1200" spc="-5" b="1" strike="sngStrike">
                <a:latin typeface="Calibri"/>
                <a:cs typeface="Calibri"/>
              </a:rPr>
              <a:t> </a:t>
            </a:r>
            <a:r>
              <a:rPr dirty="0" sz="1200" spc="-5" b="1" strike="sngStrike">
                <a:latin typeface="Calibri"/>
                <a:cs typeface="Calibri"/>
              </a:rPr>
              <a:t>	</a:t>
            </a:r>
            <a:r>
              <a:rPr dirty="0" sz="1200" spc="-5" b="1" strike="sngStrike">
                <a:latin typeface="Calibri"/>
                <a:cs typeface="Calibri"/>
              </a:rPr>
              <a:t>7.55	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763098" y="6666958"/>
            <a:ext cx="5572125" cy="2989580"/>
          </a:xfrm>
          <a:custGeom>
            <a:avLst/>
            <a:gdLst/>
            <a:ahLst/>
            <a:cxnLst/>
            <a:rect l="l" t="t" r="r" b="b"/>
            <a:pathLst>
              <a:path w="5572125" h="2989579">
                <a:moveTo>
                  <a:pt x="0" y="0"/>
                </a:moveTo>
                <a:lnTo>
                  <a:pt x="5571991" y="0"/>
                </a:lnTo>
                <a:lnTo>
                  <a:pt x="5571991" y="2989404"/>
                </a:lnTo>
                <a:lnTo>
                  <a:pt x="0" y="2989404"/>
                </a:lnTo>
                <a:lnTo>
                  <a:pt x="0" y="0"/>
                </a:lnTo>
                <a:close/>
              </a:path>
            </a:pathLst>
          </a:custGeom>
          <a:ln w="6071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6810864" y="9757743"/>
            <a:ext cx="5281930" cy="5721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200" spc="-10" i="1">
                <a:latin typeface="Calibri"/>
                <a:cs typeface="Calibri"/>
              </a:rPr>
              <a:t>Figure </a:t>
            </a:r>
            <a:r>
              <a:rPr dirty="0" sz="1200" spc="-5" i="1">
                <a:latin typeface="Calibri"/>
                <a:cs typeface="Calibri"/>
              </a:rPr>
              <a:t>5 </a:t>
            </a:r>
            <a:r>
              <a:rPr dirty="0" sz="1200" spc="-10">
                <a:latin typeface="Calibri"/>
                <a:cs typeface="Calibri"/>
              </a:rPr>
              <a:t>Relationship </a:t>
            </a:r>
            <a:r>
              <a:rPr dirty="0" sz="1200" spc="-5">
                <a:latin typeface="Calibri"/>
                <a:cs typeface="Calibri"/>
              </a:rPr>
              <a:t>between </a:t>
            </a:r>
            <a:r>
              <a:rPr dirty="0" sz="1200" spc="-10">
                <a:latin typeface="Calibri"/>
                <a:cs typeface="Calibri"/>
              </a:rPr>
              <a:t>PROPKD </a:t>
            </a:r>
            <a:r>
              <a:rPr dirty="0" sz="1200" spc="-5">
                <a:latin typeface="Calibri"/>
                <a:cs typeface="Calibri"/>
              </a:rPr>
              <a:t>and mean ciliary </a:t>
            </a:r>
            <a:r>
              <a:rPr dirty="0" sz="1200" spc="-10">
                <a:latin typeface="Calibri"/>
                <a:cs typeface="Calibri"/>
              </a:rPr>
              <a:t>length (micrometer) </a:t>
            </a:r>
            <a:r>
              <a:rPr dirty="0" sz="1200" spc="-5">
                <a:latin typeface="Calibri"/>
                <a:cs typeface="Calibri"/>
              </a:rPr>
              <a:t>of  ADPKD </a:t>
            </a:r>
            <a:r>
              <a:rPr dirty="0" sz="1200" spc="-10">
                <a:latin typeface="Calibri"/>
                <a:cs typeface="Calibri"/>
              </a:rPr>
              <a:t>patients. </a:t>
            </a:r>
            <a:r>
              <a:rPr dirty="0" sz="1200" spc="-5">
                <a:latin typeface="Calibri"/>
                <a:cs typeface="Calibri"/>
              </a:rPr>
              <a:t>Bar and </a:t>
            </a:r>
            <a:r>
              <a:rPr dirty="0" sz="1200" spc="-10">
                <a:latin typeface="Calibri"/>
                <a:cs typeface="Calibri"/>
              </a:rPr>
              <a:t>value </a:t>
            </a:r>
            <a:r>
              <a:rPr dirty="0" sz="1200" spc="-5">
                <a:latin typeface="Calibri"/>
                <a:cs typeface="Calibri"/>
              </a:rPr>
              <a:t>in </a:t>
            </a:r>
            <a:r>
              <a:rPr dirty="0" sz="1200" spc="-10">
                <a:latin typeface="Calibri"/>
                <a:cs typeface="Calibri"/>
              </a:rPr>
              <a:t>red: patients </a:t>
            </a:r>
            <a:r>
              <a:rPr dirty="0" sz="1200" spc="-5">
                <a:latin typeface="Calibri"/>
                <a:cs typeface="Calibri"/>
              </a:rPr>
              <a:t>on </a:t>
            </a:r>
            <a:r>
              <a:rPr dirty="0" sz="1200" spc="-10">
                <a:latin typeface="Calibri"/>
                <a:cs typeface="Calibri"/>
              </a:rPr>
              <a:t>tolvaptan. (PROPKD </a:t>
            </a:r>
            <a:r>
              <a:rPr dirty="0" sz="1200" spc="-5">
                <a:latin typeface="Calibri"/>
                <a:cs typeface="Calibri"/>
              </a:rPr>
              <a:t>= predicting  </a:t>
            </a:r>
            <a:r>
              <a:rPr dirty="0" sz="1200" spc="-10">
                <a:latin typeface="Calibri"/>
                <a:cs typeface="Calibri"/>
              </a:rPr>
              <a:t>renal outcomes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ADPKD)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2625451" y="9470976"/>
            <a:ext cx="7137400" cy="26968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87960" marR="5080" indent="-175260">
              <a:lnSpc>
                <a:spcPct val="100699"/>
              </a:lnSpc>
              <a:spcBef>
                <a:spcPts val="95"/>
              </a:spcBef>
              <a:buFont typeface="Arial"/>
              <a:buChar char="•"/>
              <a:tabLst>
                <a:tab pos="189230" algn="l"/>
              </a:tabLst>
            </a:pPr>
            <a:r>
              <a:rPr dirty="0" sz="1450" spc="-25">
                <a:latin typeface="Calibri"/>
                <a:cs typeface="Calibri"/>
              </a:rPr>
              <a:t>htTKV, </a:t>
            </a:r>
            <a:r>
              <a:rPr dirty="0" sz="1450" spc="5">
                <a:latin typeface="Calibri"/>
                <a:cs typeface="Calibri"/>
              </a:rPr>
              <a:t>eGFR </a:t>
            </a:r>
            <a:r>
              <a:rPr dirty="0" sz="1450">
                <a:latin typeface="Calibri"/>
                <a:cs typeface="Calibri"/>
              </a:rPr>
              <a:t>and </a:t>
            </a:r>
            <a:r>
              <a:rPr dirty="0" sz="1450" spc="-5">
                <a:latin typeface="Calibri"/>
                <a:cs typeface="Calibri"/>
              </a:rPr>
              <a:t>PROPKD score were </a:t>
            </a:r>
            <a:r>
              <a:rPr dirty="0" sz="1450">
                <a:latin typeface="Calibri"/>
                <a:cs typeface="Calibri"/>
              </a:rPr>
              <a:t>used as the </a:t>
            </a:r>
            <a:r>
              <a:rPr dirty="0" sz="1450" spc="-5">
                <a:latin typeface="Calibri"/>
                <a:cs typeface="Calibri"/>
              </a:rPr>
              <a:t>biological </a:t>
            </a:r>
            <a:r>
              <a:rPr dirty="0" sz="1450" spc="-10">
                <a:latin typeface="Calibri"/>
                <a:cs typeface="Calibri"/>
              </a:rPr>
              <a:t>parameters to </a:t>
            </a:r>
            <a:r>
              <a:rPr dirty="0" sz="1450" spc="-5">
                <a:latin typeface="Calibri"/>
                <a:cs typeface="Calibri"/>
              </a:rPr>
              <a:t>indicate </a:t>
            </a:r>
            <a:r>
              <a:rPr dirty="0" sz="1450">
                <a:latin typeface="Calibri"/>
                <a:cs typeface="Calibri"/>
              </a:rPr>
              <a:t>the  </a:t>
            </a:r>
            <a:r>
              <a:rPr dirty="0" sz="1450" spc="-5">
                <a:latin typeface="Calibri"/>
                <a:cs typeface="Calibri"/>
              </a:rPr>
              <a:t>patients’ </a:t>
            </a:r>
            <a:r>
              <a:rPr dirty="0" sz="1450">
                <a:latin typeface="Calibri"/>
                <a:cs typeface="Calibri"/>
              </a:rPr>
              <a:t>kidney </a:t>
            </a:r>
            <a:r>
              <a:rPr dirty="0" sz="1450" spc="-5">
                <a:latin typeface="Calibri"/>
                <a:cs typeface="Calibri"/>
              </a:rPr>
              <a:t>volume, kidney </a:t>
            </a:r>
            <a:r>
              <a:rPr dirty="0" sz="1450">
                <a:latin typeface="Calibri"/>
                <a:cs typeface="Calibri"/>
              </a:rPr>
              <a:t>function and the risk of </a:t>
            </a:r>
            <a:r>
              <a:rPr dirty="0" sz="1450" spc="-5">
                <a:latin typeface="Calibri"/>
                <a:cs typeface="Calibri"/>
              </a:rPr>
              <a:t>progression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end </a:t>
            </a:r>
            <a:r>
              <a:rPr dirty="0" sz="1450" spc="-10">
                <a:latin typeface="Calibri"/>
                <a:cs typeface="Calibri"/>
              </a:rPr>
              <a:t>stage </a:t>
            </a:r>
            <a:r>
              <a:rPr dirty="0" sz="1450" spc="-5">
                <a:latin typeface="Calibri"/>
                <a:cs typeface="Calibri"/>
              </a:rPr>
              <a:t>renal  </a:t>
            </a:r>
            <a:r>
              <a:rPr dirty="0" sz="1450" spc="-10">
                <a:latin typeface="Calibri"/>
                <a:cs typeface="Calibri"/>
              </a:rPr>
              <a:t>failure </a:t>
            </a:r>
            <a:r>
              <a:rPr dirty="0" sz="1450" spc="-5">
                <a:latin typeface="Calibri"/>
                <a:cs typeface="Calibri"/>
              </a:rPr>
              <a:t>at </a:t>
            </a:r>
            <a:r>
              <a:rPr dirty="0" sz="1450">
                <a:latin typeface="Calibri"/>
                <a:cs typeface="Calibri"/>
              </a:rPr>
              <a:t>age 60 </a:t>
            </a:r>
            <a:r>
              <a:rPr dirty="0" sz="1450" spc="-10">
                <a:latin typeface="Calibri"/>
                <a:cs typeface="Calibri"/>
              </a:rPr>
              <a:t>respectively. </a:t>
            </a:r>
            <a:r>
              <a:rPr dirty="0" sz="1450">
                <a:latin typeface="Calibri"/>
                <a:cs typeface="Calibri"/>
              </a:rPr>
              <a:t>PROPKD </a:t>
            </a:r>
            <a:r>
              <a:rPr dirty="0" sz="1450" spc="-5">
                <a:latin typeface="Calibri"/>
                <a:cs typeface="Calibri"/>
              </a:rPr>
              <a:t>score </a:t>
            </a:r>
            <a:r>
              <a:rPr dirty="0" sz="1450">
                <a:latin typeface="Calibri"/>
                <a:cs typeface="Calibri"/>
              </a:rPr>
              <a:t>includes the </a:t>
            </a:r>
            <a:r>
              <a:rPr dirty="0" sz="1450" spc="-20">
                <a:latin typeface="Calibri"/>
                <a:cs typeface="Calibri"/>
              </a:rPr>
              <a:t>gender, </a:t>
            </a:r>
            <a:r>
              <a:rPr dirty="0" sz="1450" spc="-5">
                <a:latin typeface="Calibri"/>
                <a:cs typeface="Calibri"/>
              </a:rPr>
              <a:t>hypertension </a:t>
            </a:r>
            <a:r>
              <a:rPr dirty="0" sz="1450" spc="-10">
                <a:latin typeface="Calibri"/>
                <a:cs typeface="Calibri"/>
              </a:rPr>
              <a:t>before </a:t>
            </a:r>
            <a:r>
              <a:rPr dirty="0" sz="1450">
                <a:latin typeface="Calibri"/>
                <a:cs typeface="Calibri"/>
              </a:rPr>
              <a:t>age </a:t>
            </a:r>
            <a:r>
              <a:rPr dirty="0" sz="1450" spc="10">
                <a:latin typeface="Calibri"/>
                <a:cs typeface="Calibri"/>
              </a:rPr>
              <a:t>of  </a:t>
            </a:r>
            <a:r>
              <a:rPr dirty="0" sz="1450">
                <a:latin typeface="Calibri"/>
                <a:cs typeface="Calibri"/>
              </a:rPr>
              <a:t>35, </a:t>
            </a:r>
            <a:r>
              <a:rPr dirty="0" sz="1450" spc="-10">
                <a:latin typeface="Calibri"/>
                <a:cs typeface="Calibri"/>
              </a:rPr>
              <a:t>first </a:t>
            </a:r>
            <a:r>
              <a:rPr dirty="0" sz="1450" spc="-5">
                <a:latin typeface="Calibri"/>
                <a:cs typeface="Calibri"/>
              </a:rPr>
              <a:t>urologic event </a:t>
            </a:r>
            <a:r>
              <a:rPr dirty="0" sz="1450" spc="-10">
                <a:latin typeface="Calibri"/>
                <a:cs typeface="Calibri"/>
              </a:rPr>
              <a:t>before </a:t>
            </a:r>
            <a:r>
              <a:rPr dirty="0" sz="1450">
                <a:latin typeface="Calibri"/>
                <a:cs typeface="Calibri"/>
              </a:rPr>
              <a:t>age of 35 and </a:t>
            </a:r>
            <a:r>
              <a:rPr dirty="0" sz="1450" spc="-5">
                <a:latin typeface="Calibri"/>
                <a:cs typeface="Calibri"/>
              </a:rPr>
              <a:t>genetic mutation </a:t>
            </a:r>
            <a:r>
              <a:rPr dirty="0" sz="1450" spc="5">
                <a:latin typeface="Calibri"/>
                <a:cs typeface="Calibri"/>
              </a:rPr>
              <a:t>of </a:t>
            </a:r>
            <a:r>
              <a:rPr dirty="0" sz="1450">
                <a:latin typeface="Calibri"/>
                <a:cs typeface="Calibri"/>
              </a:rPr>
              <a:t>the </a:t>
            </a:r>
            <a:r>
              <a:rPr dirty="0" sz="1450" spc="-5">
                <a:latin typeface="Calibri"/>
                <a:cs typeface="Calibri"/>
              </a:rPr>
              <a:t>patients. </a:t>
            </a:r>
            <a:r>
              <a:rPr dirty="0" sz="1450">
                <a:latin typeface="Calibri"/>
                <a:cs typeface="Calibri"/>
              </a:rPr>
              <a:t>A </a:t>
            </a:r>
            <a:r>
              <a:rPr dirty="0" sz="1450" spc="-5">
                <a:latin typeface="Calibri"/>
                <a:cs typeface="Calibri"/>
              </a:rPr>
              <a:t>larger value  </a:t>
            </a:r>
            <a:r>
              <a:rPr dirty="0" sz="1450">
                <a:latin typeface="Calibri"/>
                <a:cs typeface="Calibri"/>
              </a:rPr>
              <a:t>of </a:t>
            </a:r>
            <a:r>
              <a:rPr dirty="0" sz="1450" spc="-25">
                <a:latin typeface="Calibri"/>
                <a:cs typeface="Calibri"/>
              </a:rPr>
              <a:t>htTKV, </a:t>
            </a:r>
            <a:r>
              <a:rPr dirty="0" sz="1450">
                <a:latin typeface="Calibri"/>
                <a:cs typeface="Calibri"/>
              </a:rPr>
              <a:t>a </a:t>
            </a:r>
            <a:r>
              <a:rPr dirty="0" sz="1450" spc="-5">
                <a:latin typeface="Calibri"/>
                <a:cs typeface="Calibri"/>
              </a:rPr>
              <a:t>lower </a:t>
            </a:r>
            <a:r>
              <a:rPr dirty="0" sz="1450" spc="5">
                <a:latin typeface="Calibri"/>
                <a:cs typeface="Calibri"/>
              </a:rPr>
              <a:t>eGFR </a:t>
            </a:r>
            <a:r>
              <a:rPr dirty="0" sz="1450" spc="-5">
                <a:latin typeface="Calibri"/>
                <a:cs typeface="Calibri"/>
              </a:rPr>
              <a:t>value </a:t>
            </a:r>
            <a:r>
              <a:rPr dirty="0" sz="1450">
                <a:latin typeface="Calibri"/>
                <a:cs typeface="Calibri"/>
              </a:rPr>
              <a:t>or a </a:t>
            </a:r>
            <a:r>
              <a:rPr dirty="0" sz="1450" spc="-10">
                <a:latin typeface="Calibri"/>
                <a:cs typeface="Calibri"/>
              </a:rPr>
              <a:t>greater </a:t>
            </a:r>
            <a:r>
              <a:rPr dirty="0" sz="1450">
                <a:latin typeface="Calibri"/>
                <a:cs typeface="Calibri"/>
              </a:rPr>
              <a:t>PROPKD </a:t>
            </a:r>
            <a:r>
              <a:rPr dirty="0" sz="1450" spc="-5">
                <a:latin typeface="Calibri"/>
                <a:cs typeface="Calibri"/>
              </a:rPr>
              <a:t>score estimate </a:t>
            </a:r>
            <a:r>
              <a:rPr dirty="0" sz="1450">
                <a:latin typeface="Calibri"/>
                <a:cs typeface="Calibri"/>
              </a:rPr>
              <a:t>a </a:t>
            </a:r>
            <a:r>
              <a:rPr dirty="0" sz="1450" spc="-5">
                <a:latin typeface="Calibri"/>
                <a:cs typeface="Calibri"/>
              </a:rPr>
              <a:t>poorer prognosis </a:t>
            </a:r>
            <a:r>
              <a:rPr dirty="0" sz="1450">
                <a:latin typeface="Calibri"/>
                <a:cs typeface="Calibri"/>
              </a:rPr>
              <a:t>of  </a:t>
            </a:r>
            <a:r>
              <a:rPr dirty="0" sz="1450" spc="-5">
                <a:latin typeface="Calibri"/>
                <a:cs typeface="Calibri"/>
              </a:rPr>
              <a:t>renal </a:t>
            </a:r>
            <a:r>
              <a:rPr dirty="0" sz="1450">
                <a:latin typeface="Calibri"/>
                <a:cs typeface="Calibri"/>
              </a:rPr>
              <a:t>disease </a:t>
            </a:r>
            <a:r>
              <a:rPr dirty="0" sz="1450" spc="-5">
                <a:latin typeface="Calibri"/>
                <a:cs typeface="Calibri"/>
              </a:rPr>
              <a:t>progression. </a:t>
            </a:r>
            <a:r>
              <a:rPr dirty="0" sz="1450">
                <a:latin typeface="Calibri"/>
                <a:cs typeface="Calibri"/>
              </a:rPr>
              <a:t>PROPKD </a:t>
            </a:r>
            <a:r>
              <a:rPr dirty="0" sz="1450" spc="-5">
                <a:latin typeface="Calibri"/>
                <a:cs typeface="Calibri"/>
              </a:rPr>
              <a:t>score </a:t>
            </a:r>
            <a:r>
              <a:rPr dirty="0" sz="1450">
                <a:latin typeface="Calibri"/>
                <a:cs typeface="Calibri"/>
              </a:rPr>
              <a:t>is only </a:t>
            </a:r>
            <a:r>
              <a:rPr dirty="0" sz="1450" spc="-5">
                <a:latin typeface="Calibri"/>
                <a:cs typeface="Calibri"/>
              </a:rPr>
              <a:t>applicable </a:t>
            </a:r>
            <a:r>
              <a:rPr dirty="0" sz="1450" spc="-10">
                <a:latin typeface="Calibri"/>
                <a:cs typeface="Calibri"/>
              </a:rPr>
              <a:t>for </a:t>
            </a:r>
            <a:r>
              <a:rPr dirty="0" sz="1450" spc="-5">
                <a:latin typeface="Calibri"/>
                <a:cs typeface="Calibri"/>
              </a:rPr>
              <a:t>patients </a:t>
            </a:r>
            <a:r>
              <a:rPr dirty="0" sz="1450">
                <a:latin typeface="Calibri"/>
                <a:cs typeface="Calibri"/>
              </a:rPr>
              <a:t>of age </a:t>
            </a:r>
            <a:r>
              <a:rPr dirty="0" sz="1450" spc="5">
                <a:latin typeface="Calibri"/>
                <a:cs typeface="Calibri"/>
              </a:rPr>
              <a:t>35 </a:t>
            </a:r>
            <a:r>
              <a:rPr dirty="0" sz="1450">
                <a:latin typeface="Calibri"/>
                <a:cs typeface="Calibri"/>
              </a:rPr>
              <a:t>and </a:t>
            </a:r>
            <a:r>
              <a:rPr dirty="0" sz="1450" spc="-5">
                <a:latin typeface="Calibri"/>
                <a:cs typeface="Calibri"/>
              </a:rPr>
              <a:t>above,  </a:t>
            </a:r>
            <a:r>
              <a:rPr dirty="0" sz="1450">
                <a:latin typeface="Calibri"/>
                <a:cs typeface="Calibri"/>
              </a:rPr>
              <a:t>only </a:t>
            </a:r>
            <a:r>
              <a:rPr dirty="0" sz="1450" spc="-10">
                <a:latin typeface="Calibri"/>
                <a:cs typeface="Calibri"/>
              </a:rPr>
              <a:t>data </a:t>
            </a:r>
            <a:r>
              <a:rPr dirty="0" sz="1450">
                <a:latin typeface="Calibri"/>
                <a:cs typeface="Calibri"/>
              </a:rPr>
              <a:t>of 3 </a:t>
            </a:r>
            <a:r>
              <a:rPr dirty="0" sz="1450" spc="-5">
                <a:latin typeface="Calibri"/>
                <a:cs typeface="Calibri"/>
              </a:rPr>
              <a:t>patients </a:t>
            </a:r>
            <a:r>
              <a:rPr dirty="0" sz="1450">
                <a:latin typeface="Calibri"/>
                <a:cs typeface="Calibri"/>
              </a:rPr>
              <a:t>in the </a:t>
            </a:r>
            <a:r>
              <a:rPr dirty="0" sz="1450" spc="-5">
                <a:latin typeface="Calibri"/>
                <a:cs typeface="Calibri"/>
              </a:rPr>
              <a:t>study can </a:t>
            </a:r>
            <a:r>
              <a:rPr dirty="0" sz="1450">
                <a:latin typeface="Calibri"/>
                <a:cs typeface="Calibri"/>
              </a:rPr>
              <a:t>be </a:t>
            </a:r>
            <a:r>
              <a:rPr dirty="0" sz="1450" spc="-5">
                <a:latin typeface="Calibri"/>
                <a:cs typeface="Calibri"/>
              </a:rPr>
              <a:t>recorded.</a:t>
            </a:r>
            <a:r>
              <a:rPr dirty="0" sz="1450" spc="50">
                <a:latin typeface="Calibri"/>
                <a:cs typeface="Calibri"/>
              </a:rPr>
              <a:t> </a:t>
            </a:r>
            <a:r>
              <a:rPr dirty="0" baseline="26315" sz="1425" spc="7">
                <a:latin typeface="Calibri"/>
                <a:cs typeface="Calibri"/>
              </a:rPr>
              <a:t>2,3</a:t>
            </a:r>
            <a:endParaRPr baseline="26315" sz="1425">
              <a:latin typeface="Calibri"/>
              <a:cs typeface="Calibri"/>
            </a:endParaRPr>
          </a:p>
          <a:p>
            <a:pPr algn="just" marL="188595" marR="6350" indent="-175895">
              <a:lnSpc>
                <a:spcPct val="100699"/>
              </a:lnSpc>
              <a:buFont typeface="Arial"/>
              <a:buChar char="•"/>
              <a:tabLst>
                <a:tab pos="189230" algn="l"/>
              </a:tabLst>
            </a:pPr>
            <a:r>
              <a:rPr dirty="0" sz="1450">
                <a:latin typeface="Calibri"/>
                <a:cs typeface="Calibri"/>
              </a:rPr>
              <a:t>Due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time </a:t>
            </a:r>
            <a:r>
              <a:rPr dirty="0" sz="1450" spc="-10">
                <a:latin typeface="Calibri"/>
                <a:cs typeface="Calibri"/>
              </a:rPr>
              <a:t>constraint, </a:t>
            </a:r>
            <a:r>
              <a:rPr dirty="0" sz="1450">
                <a:latin typeface="Calibri"/>
                <a:cs typeface="Calibri"/>
              </a:rPr>
              <a:t>the sample </a:t>
            </a:r>
            <a:r>
              <a:rPr dirty="0" sz="1450" spc="-5">
                <a:latin typeface="Calibri"/>
                <a:cs typeface="Calibri"/>
              </a:rPr>
              <a:t>size </a:t>
            </a:r>
            <a:r>
              <a:rPr dirty="0" sz="1450">
                <a:latin typeface="Calibri"/>
                <a:cs typeface="Calibri"/>
              </a:rPr>
              <a:t>of the </a:t>
            </a:r>
            <a:r>
              <a:rPr dirty="0" sz="1450" spc="-5">
                <a:latin typeface="Calibri"/>
                <a:cs typeface="Calibri"/>
              </a:rPr>
              <a:t>project was relatively </a:t>
            </a:r>
            <a:r>
              <a:rPr dirty="0" sz="1450">
                <a:latin typeface="Calibri"/>
                <a:cs typeface="Calibri"/>
              </a:rPr>
              <a:t>small. A </a:t>
            </a:r>
            <a:r>
              <a:rPr dirty="0" sz="1450" spc="-5">
                <a:latin typeface="Calibri"/>
                <a:cs typeface="Calibri"/>
              </a:rPr>
              <a:t>larger cohort </a:t>
            </a:r>
            <a:r>
              <a:rPr dirty="0" sz="1450">
                <a:latin typeface="Calibri"/>
                <a:cs typeface="Calibri"/>
              </a:rPr>
              <a:t>of  </a:t>
            </a:r>
            <a:r>
              <a:rPr dirty="0" sz="1450" spc="-5">
                <a:latin typeface="Calibri"/>
                <a:cs typeface="Calibri"/>
              </a:rPr>
              <a:t>patient, </a:t>
            </a:r>
            <a:r>
              <a:rPr dirty="0" sz="1450">
                <a:latin typeface="Calibri"/>
                <a:cs typeface="Calibri"/>
              </a:rPr>
              <a:t>both with and without </a:t>
            </a:r>
            <a:r>
              <a:rPr dirty="0" sz="1450" spc="-5">
                <a:latin typeface="Calibri"/>
                <a:cs typeface="Calibri"/>
              </a:rPr>
              <a:t>tolvaptan treatment, </a:t>
            </a:r>
            <a:r>
              <a:rPr dirty="0" sz="1450">
                <a:latin typeface="Calibri"/>
                <a:cs typeface="Calibri"/>
              </a:rPr>
              <a:t>should be </a:t>
            </a:r>
            <a:r>
              <a:rPr dirty="0" sz="1450" spc="-5">
                <a:latin typeface="Calibri"/>
                <a:cs typeface="Calibri"/>
              </a:rPr>
              <a:t>recruited </a:t>
            </a:r>
            <a:r>
              <a:rPr dirty="0" sz="1450">
                <a:latin typeface="Calibri"/>
                <a:cs typeface="Calibri"/>
              </a:rPr>
              <a:t>in the </a:t>
            </a:r>
            <a:r>
              <a:rPr dirty="0" sz="1450" spc="-5">
                <a:latin typeface="Calibri"/>
                <a:cs typeface="Calibri"/>
              </a:rPr>
              <a:t>future</a:t>
            </a:r>
            <a:r>
              <a:rPr dirty="0" sz="1450" spc="95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work.</a:t>
            </a:r>
            <a:endParaRPr sz="1450">
              <a:latin typeface="Calibri"/>
              <a:cs typeface="Calibri"/>
            </a:endParaRPr>
          </a:p>
          <a:p>
            <a:pPr algn="just" marL="188595" marR="5715" indent="-175895">
              <a:lnSpc>
                <a:spcPct val="100699"/>
              </a:lnSpc>
              <a:spcBef>
                <a:spcPts val="5"/>
              </a:spcBef>
              <a:buFont typeface="Arial"/>
              <a:buChar char="•"/>
              <a:tabLst>
                <a:tab pos="189230" algn="l"/>
              </a:tabLst>
            </a:pPr>
            <a:r>
              <a:rPr dirty="0" sz="1450">
                <a:latin typeface="Calibri"/>
                <a:cs typeface="Calibri"/>
              </a:rPr>
              <a:t>Other </a:t>
            </a:r>
            <a:r>
              <a:rPr dirty="0" sz="1450" spc="-10">
                <a:latin typeface="Calibri"/>
                <a:cs typeface="Calibri"/>
              </a:rPr>
              <a:t>factors </a:t>
            </a:r>
            <a:r>
              <a:rPr dirty="0" sz="1450">
                <a:latin typeface="Calibri"/>
                <a:cs typeface="Calibri"/>
              </a:rPr>
              <a:t>such as response of the </a:t>
            </a:r>
            <a:r>
              <a:rPr dirty="0" sz="1450" spc="-5">
                <a:latin typeface="Calibri"/>
                <a:cs typeface="Calibri"/>
              </a:rPr>
              <a:t>patients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 spc="-5">
                <a:latin typeface="Calibri"/>
                <a:cs typeface="Calibri"/>
              </a:rPr>
              <a:t>tolvaptan, </a:t>
            </a:r>
            <a:r>
              <a:rPr dirty="0" sz="1450" spc="-10">
                <a:latin typeface="Calibri"/>
                <a:cs typeface="Calibri"/>
              </a:rPr>
              <a:t>duration </a:t>
            </a:r>
            <a:r>
              <a:rPr dirty="0" sz="1450">
                <a:latin typeface="Calibri"/>
                <a:cs typeface="Calibri"/>
              </a:rPr>
              <a:t>of the </a:t>
            </a:r>
            <a:r>
              <a:rPr dirty="0" sz="1450" spc="-5">
                <a:latin typeface="Calibri"/>
                <a:cs typeface="Calibri"/>
              </a:rPr>
              <a:t>treatment </a:t>
            </a:r>
            <a:r>
              <a:rPr dirty="0" sz="1450">
                <a:latin typeface="Calibri"/>
                <a:cs typeface="Calibri"/>
              </a:rPr>
              <a:t>and  </a:t>
            </a:r>
            <a:r>
              <a:rPr dirty="0" sz="1450" spc="-5">
                <a:latin typeface="Calibri"/>
                <a:cs typeface="Calibri"/>
              </a:rPr>
              <a:t>patients’ </a:t>
            </a:r>
            <a:r>
              <a:rPr dirty="0" sz="1450">
                <a:latin typeface="Calibri"/>
                <a:cs typeface="Calibri"/>
              </a:rPr>
              <a:t>compliance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 spc="-5">
                <a:latin typeface="Calibri"/>
                <a:cs typeface="Calibri"/>
              </a:rPr>
              <a:t>medications </a:t>
            </a:r>
            <a:r>
              <a:rPr dirty="0" sz="1450">
                <a:latin typeface="Calibri"/>
                <a:cs typeface="Calibri"/>
              </a:rPr>
              <a:t>should be </a:t>
            </a:r>
            <a:r>
              <a:rPr dirty="0" sz="1450" spc="-15">
                <a:latin typeface="Calibri"/>
                <a:cs typeface="Calibri"/>
              </a:rPr>
              <a:t>taken </a:t>
            </a:r>
            <a:r>
              <a:rPr dirty="0" sz="1450" spc="-10">
                <a:latin typeface="Calibri"/>
                <a:cs typeface="Calibri"/>
              </a:rPr>
              <a:t>into </a:t>
            </a:r>
            <a:r>
              <a:rPr dirty="0" sz="1450" spc="-5">
                <a:latin typeface="Calibri"/>
                <a:cs typeface="Calibri"/>
              </a:rPr>
              <a:t>consideration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 spc="-5">
                <a:latin typeface="Calibri"/>
                <a:cs typeface="Calibri"/>
              </a:rPr>
              <a:t>establish  relationship between tolvaptan treatment </a:t>
            </a:r>
            <a:r>
              <a:rPr dirty="0" sz="1450">
                <a:latin typeface="Calibri"/>
                <a:cs typeface="Calibri"/>
              </a:rPr>
              <a:t>and </a:t>
            </a:r>
            <a:r>
              <a:rPr dirty="0" sz="1450" spc="-5">
                <a:latin typeface="Calibri"/>
                <a:cs typeface="Calibri"/>
              </a:rPr>
              <a:t>reduction </a:t>
            </a:r>
            <a:r>
              <a:rPr dirty="0" sz="1450">
                <a:latin typeface="Calibri"/>
                <a:cs typeface="Calibri"/>
              </a:rPr>
              <a:t>in mean ciliary</a:t>
            </a:r>
            <a:r>
              <a:rPr dirty="0" sz="1450" spc="40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length.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702807" y="10888111"/>
            <a:ext cx="5540375" cy="1454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88595" marR="5080" indent="-175895">
              <a:lnSpc>
                <a:spcPct val="107800"/>
              </a:lnSpc>
              <a:spcBef>
                <a:spcPts val="95"/>
              </a:spcBef>
              <a:buFont typeface="Arial"/>
              <a:buChar char="•"/>
              <a:tabLst>
                <a:tab pos="189230" algn="l"/>
              </a:tabLst>
            </a:pPr>
            <a:r>
              <a:rPr dirty="0" sz="1450">
                <a:latin typeface="Calibri"/>
                <a:cs typeface="Calibri"/>
              </a:rPr>
              <a:t>The </a:t>
            </a:r>
            <a:r>
              <a:rPr dirty="0" sz="1450" spc="-5">
                <a:latin typeface="Calibri"/>
                <a:cs typeface="Calibri"/>
              </a:rPr>
              <a:t>increase </a:t>
            </a:r>
            <a:r>
              <a:rPr dirty="0" sz="1450">
                <a:latin typeface="Calibri"/>
                <a:cs typeface="Calibri"/>
              </a:rPr>
              <a:t>in mean ciliary </a:t>
            </a:r>
            <a:r>
              <a:rPr dirty="0" sz="1450" spc="-5">
                <a:latin typeface="Calibri"/>
                <a:cs typeface="Calibri"/>
              </a:rPr>
              <a:t>length </a:t>
            </a:r>
            <a:r>
              <a:rPr dirty="0" sz="1450" spc="5">
                <a:latin typeface="Calibri"/>
                <a:cs typeface="Calibri"/>
              </a:rPr>
              <a:t>in </a:t>
            </a:r>
            <a:r>
              <a:rPr dirty="0" sz="1450" spc="-5">
                <a:latin typeface="Calibri"/>
                <a:cs typeface="Calibri"/>
              </a:rPr>
              <a:t>urine-derived renal cells in  </a:t>
            </a:r>
            <a:r>
              <a:rPr dirty="0" sz="1450">
                <a:latin typeface="Calibri"/>
                <a:cs typeface="Calibri"/>
              </a:rPr>
              <a:t>ADPKD does not </a:t>
            </a:r>
            <a:r>
              <a:rPr dirty="0" sz="1450" spc="-5">
                <a:latin typeface="Calibri"/>
                <a:cs typeface="Calibri"/>
              </a:rPr>
              <a:t>associate </a:t>
            </a:r>
            <a:r>
              <a:rPr dirty="0" sz="1450">
                <a:latin typeface="Calibri"/>
                <a:cs typeface="Calibri"/>
              </a:rPr>
              <a:t>with the kidney volume </a:t>
            </a:r>
            <a:r>
              <a:rPr dirty="0" sz="1450" spc="5">
                <a:latin typeface="Calibri"/>
                <a:cs typeface="Calibri"/>
              </a:rPr>
              <a:t>and </a:t>
            </a:r>
            <a:r>
              <a:rPr dirty="0" sz="1450" spc="-5">
                <a:latin typeface="Calibri"/>
                <a:cs typeface="Calibri"/>
              </a:rPr>
              <a:t>kidney </a:t>
            </a:r>
            <a:r>
              <a:rPr dirty="0" sz="1450">
                <a:latin typeface="Calibri"/>
                <a:cs typeface="Calibri"/>
              </a:rPr>
              <a:t>function  of the </a:t>
            </a:r>
            <a:r>
              <a:rPr dirty="0" sz="1450" spc="-5">
                <a:latin typeface="Calibri"/>
                <a:cs typeface="Calibri"/>
              </a:rPr>
              <a:t>patients. </a:t>
            </a:r>
            <a:r>
              <a:rPr dirty="0" sz="1450">
                <a:latin typeface="Calibri"/>
                <a:cs typeface="Calibri"/>
              </a:rPr>
              <a:t>A </a:t>
            </a:r>
            <a:r>
              <a:rPr dirty="0" sz="1450" spc="-10">
                <a:latin typeface="Calibri"/>
                <a:cs typeface="Calibri"/>
              </a:rPr>
              <a:t>greater </a:t>
            </a:r>
            <a:r>
              <a:rPr dirty="0" sz="1450">
                <a:latin typeface="Calibri"/>
                <a:cs typeface="Calibri"/>
              </a:rPr>
              <a:t>PROPKD </a:t>
            </a:r>
            <a:r>
              <a:rPr dirty="0" sz="1450" spc="-5">
                <a:latin typeface="Calibri"/>
                <a:cs typeface="Calibri"/>
              </a:rPr>
              <a:t>score </a:t>
            </a:r>
            <a:r>
              <a:rPr dirty="0" sz="1450">
                <a:latin typeface="Calibri"/>
                <a:cs typeface="Calibri"/>
              </a:rPr>
              <a:t>is associated with a </a:t>
            </a:r>
            <a:r>
              <a:rPr dirty="0" sz="1450" spc="-5">
                <a:latin typeface="Calibri"/>
                <a:cs typeface="Calibri"/>
              </a:rPr>
              <a:t>greater  increase </a:t>
            </a:r>
            <a:r>
              <a:rPr dirty="0" sz="1450">
                <a:latin typeface="Calibri"/>
                <a:cs typeface="Calibri"/>
              </a:rPr>
              <a:t>in mean ciliary</a:t>
            </a:r>
            <a:r>
              <a:rPr dirty="0" sz="1450" spc="-5">
                <a:latin typeface="Calibri"/>
                <a:cs typeface="Calibri"/>
              </a:rPr>
              <a:t> length.</a:t>
            </a:r>
            <a:endParaRPr sz="1450">
              <a:latin typeface="Calibri"/>
              <a:cs typeface="Calibri"/>
            </a:endParaRPr>
          </a:p>
          <a:p>
            <a:pPr algn="just" marL="188595" marR="5715" indent="-175895">
              <a:lnSpc>
                <a:spcPts val="1880"/>
              </a:lnSpc>
              <a:spcBef>
                <a:spcPts val="75"/>
              </a:spcBef>
              <a:buFont typeface="Arial"/>
              <a:buChar char="•"/>
              <a:tabLst>
                <a:tab pos="189230" algn="l"/>
              </a:tabLst>
            </a:pPr>
            <a:r>
              <a:rPr dirty="0" sz="1450" spc="-5">
                <a:latin typeface="Calibri"/>
                <a:cs typeface="Calibri"/>
              </a:rPr>
              <a:t>There </a:t>
            </a:r>
            <a:r>
              <a:rPr dirty="0" sz="1450">
                <a:latin typeface="Calibri"/>
                <a:cs typeface="Calibri"/>
              </a:rPr>
              <a:t>is no </a:t>
            </a:r>
            <a:r>
              <a:rPr dirty="0" sz="1450" spc="-5">
                <a:latin typeface="Calibri"/>
                <a:cs typeface="Calibri"/>
              </a:rPr>
              <a:t>significant result indicating that </a:t>
            </a:r>
            <a:r>
              <a:rPr dirty="0" sz="1450">
                <a:latin typeface="Calibri"/>
                <a:cs typeface="Calibri"/>
              </a:rPr>
              <a:t>the use </a:t>
            </a:r>
            <a:r>
              <a:rPr dirty="0" sz="1450" spc="5">
                <a:latin typeface="Calibri"/>
                <a:cs typeface="Calibri"/>
              </a:rPr>
              <a:t>of </a:t>
            </a:r>
            <a:r>
              <a:rPr dirty="0" sz="1450" spc="-5">
                <a:latin typeface="Calibri"/>
                <a:cs typeface="Calibri"/>
              </a:rPr>
              <a:t>tolvaptan leads  </a:t>
            </a:r>
            <a:r>
              <a:rPr dirty="0" sz="1450" spc="-10">
                <a:latin typeface="Calibri"/>
                <a:cs typeface="Calibri"/>
              </a:rPr>
              <a:t>to </a:t>
            </a:r>
            <a:r>
              <a:rPr dirty="0" sz="1450">
                <a:latin typeface="Calibri"/>
                <a:cs typeface="Calibri"/>
              </a:rPr>
              <a:t>a </a:t>
            </a:r>
            <a:r>
              <a:rPr dirty="0" sz="1450" spc="-5">
                <a:latin typeface="Calibri"/>
                <a:cs typeface="Calibri"/>
              </a:rPr>
              <a:t>reduction </a:t>
            </a:r>
            <a:r>
              <a:rPr dirty="0" sz="1450">
                <a:latin typeface="Calibri"/>
                <a:cs typeface="Calibri"/>
              </a:rPr>
              <a:t>in mean ciliary</a:t>
            </a:r>
            <a:r>
              <a:rPr dirty="0" sz="1450" spc="20">
                <a:latin typeface="Calibri"/>
                <a:cs typeface="Calibri"/>
              </a:rPr>
              <a:t> </a:t>
            </a:r>
            <a:r>
              <a:rPr dirty="0" sz="1450" spc="-5">
                <a:latin typeface="Calibri"/>
                <a:cs typeface="Calibri"/>
              </a:rPr>
              <a:t>length.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649045" y="12703851"/>
            <a:ext cx="13105765" cy="8864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marR="5080" indent="-227965">
              <a:lnSpc>
                <a:spcPct val="102600"/>
              </a:lnSpc>
              <a:spcBef>
                <a:spcPts val="95"/>
              </a:spcBef>
              <a:buAutoNum type="arabicPeriod"/>
              <a:tabLst>
                <a:tab pos="240665" algn="l"/>
              </a:tabLst>
            </a:pPr>
            <a:r>
              <a:rPr dirty="0" sz="1100" spc="10">
                <a:latin typeface="Calibri"/>
                <a:cs typeface="Calibri"/>
              </a:rPr>
              <a:t>Chapman </a:t>
            </a:r>
            <a:r>
              <a:rPr dirty="0" sz="1100" spc="5">
                <a:latin typeface="Calibri"/>
                <a:cs typeface="Calibri"/>
              </a:rPr>
              <a:t>AB, Devuyst </a:t>
            </a:r>
            <a:r>
              <a:rPr dirty="0" sz="1100">
                <a:latin typeface="Calibri"/>
                <a:cs typeface="Calibri"/>
              </a:rPr>
              <a:t>O, Eckardt </a:t>
            </a:r>
            <a:r>
              <a:rPr dirty="0" sz="1100" spc="5">
                <a:latin typeface="Calibri"/>
                <a:cs typeface="Calibri"/>
              </a:rPr>
              <a:t>K-U, </a:t>
            </a:r>
            <a:r>
              <a:rPr dirty="0" sz="1100" spc="10">
                <a:latin typeface="Calibri"/>
                <a:cs typeface="Calibri"/>
              </a:rPr>
              <a:t>Gansevoort </a:t>
            </a:r>
            <a:r>
              <a:rPr dirty="0" sz="1100" spc="-35">
                <a:latin typeface="Calibri"/>
                <a:cs typeface="Calibri"/>
              </a:rPr>
              <a:t>RT, </a:t>
            </a:r>
            <a:r>
              <a:rPr dirty="0" sz="1100" spc="5">
                <a:latin typeface="Calibri"/>
                <a:cs typeface="Calibri"/>
              </a:rPr>
              <a:t>Harris </a:t>
            </a:r>
            <a:r>
              <a:rPr dirty="0" sz="1100" spc="-55">
                <a:latin typeface="Calibri"/>
                <a:cs typeface="Calibri"/>
              </a:rPr>
              <a:t>T, </a:t>
            </a:r>
            <a:r>
              <a:rPr dirty="0" sz="1100" spc="10">
                <a:latin typeface="Calibri"/>
                <a:cs typeface="Calibri"/>
              </a:rPr>
              <a:t>Horie </a:t>
            </a:r>
            <a:r>
              <a:rPr dirty="0" sz="1100" spc="5">
                <a:latin typeface="Calibri"/>
                <a:cs typeface="Calibri"/>
              </a:rPr>
              <a:t>S, et </a:t>
            </a:r>
            <a:r>
              <a:rPr dirty="0" sz="1100" spc="10">
                <a:latin typeface="Calibri"/>
                <a:cs typeface="Calibri"/>
              </a:rPr>
              <a:t>al. Autosomal-dominant </a:t>
            </a:r>
            <a:r>
              <a:rPr dirty="0" sz="1100" spc="5">
                <a:latin typeface="Calibri"/>
                <a:cs typeface="Calibri"/>
              </a:rPr>
              <a:t>polycystic kidney </a:t>
            </a:r>
            <a:r>
              <a:rPr dirty="0" sz="1100" spc="10">
                <a:latin typeface="Calibri"/>
                <a:cs typeface="Calibri"/>
              </a:rPr>
              <a:t>disease (ADPKD): </a:t>
            </a:r>
            <a:r>
              <a:rPr dirty="0" sz="1100" spc="5">
                <a:latin typeface="Calibri"/>
                <a:cs typeface="Calibri"/>
              </a:rPr>
              <a:t>executive </a:t>
            </a:r>
            <a:r>
              <a:rPr dirty="0" sz="1100" spc="10">
                <a:latin typeface="Calibri"/>
                <a:cs typeface="Calibri"/>
              </a:rPr>
              <a:t>summary from </a:t>
            </a:r>
            <a:r>
              <a:rPr dirty="0" sz="1100" spc="15">
                <a:latin typeface="Calibri"/>
                <a:cs typeface="Calibri"/>
              </a:rPr>
              <a:t>a </a:t>
            </a:r>
            <a:r>
              <a:rPr dirty="0" sz="1100" spc="10">
                <a:latin typeface="Calibri"/>
                <a:cs typeface="Calibri"/>
              </a:rPr>
              <a:t>Kidney Disease: </a:t>
            </a:r>
            <a:r>
              <a:rPr dirty="0" sz="1100" spc="5">
                <a:latin typeface="Calibri"/>
                <a:cs typeface="Calibri"/>
              </a:rPr>
              <a:t>Improving </a:t>
            </a:r>
            <a:r>
              <a:rPr dirty="0" sz="1100" spc="10">
                <a:latin typeface="Calibri"/>
                <a:cs typeface="Calibri"/>
              </a:rPr>
              <a:t>Global Outcomes (KDIGO)  </a:t>
            </a:r>
            <a:r>
              <a:rPr dirty="0" sz="1100" spc="5">
                <a:latin typeface="Calibri"/>
                <a:cs typeface="Calibri"/>
              </a:rPr>
              <a:t>Controversies Conference. </a:t>
            </a:r>
            <a:r>
              <a:rPr dirty="0" sz="1100" spc="10">
                <a:latin typeface="Calibri"/>
                <a:cs typeface="Calibri"/>
              </a:rPr>
              <a:t>Kidney </a:t>
            </a:r>
            <a:r>
              <a:rPr dirty="0" sz="1100" spc="5">
                <a:latin typeface="Calibri"/>
                <a:cs typeface="Calibri"/>
              </a:rPr>
              <a:t>Int.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2015;88(1):17-27.</a:t>
            </a:r>
            <a:endParaRPr sz="1100">
              <a:latin typeface="Calibri"/>
              <a:cs typeface="Calibri"/>
            </a:endParaRPr>
          </a:p>
          <a:p>
            <a:pPr marL="240029" marR="5715" indent="-227329">
              <a:lnSpc>
                <a:spcPct val="102600"/>
              </a:lnSpc>
              <a:buAutoNum type="arabicPeriod"/>
              <a:tabLst>
                <a:tab pos="240665" algn="l"/>
              </a:tabLst>
            </a:pPr>
            <a:r>
              <a:rPr dirty="0" sz="1100" spc="10">
                <a:latin typeface="Calibri"/>
                <a:cs typeface="Calibri"/>
              </a:rPr>
              <a:t>Cornec-Le </a:t>
            </a:r>
            <a:r>
              <a:rPr dirty="0" sz="1100" spc="5">
                <a:latin typeface="Calibri"/>
                <a:cs typeface="Calibri"/>
              </a:rPr>
              <a:t>Gall E, Audrézet </a:t>
            </a:r>
            <a:r>
              <a:rPr dirty="0" sz="1100" spc="-25">
                <a:latin typeface="Calibri"/>
                <a:cs typeface="Calibri"/>
              </a:rPr>
              <a:t>M-P, </a:t>
            </a:r>
            <a:r>
              <a:rPr dirty="0" sz="1100" spc="10">
                <a:latin typeface="Calibri"/>
                <a:cs typeface="Calibri"/>
              </a:rPr>
              <a:t>Rousseau </a:t>
            </a:r>
            <a:r>
              <a:rPr dirty="0" sz="1100" spc="15">
                <a:latin typeface="Calibri"/>
                <a:cs typeface="Calibri"/>
              </a:rPr>
              <a:t>A, </a:t>
            </a:r>
            <a:r>
              <a:rPr dirty="0" sz="1100" spc="10">
                <a:latin typeface="Calibri"/>
                <a:cs typeface="Calibri"/>
              </a:rPr>
              <a:t>Hourmant M, </a:t>
            </a:r>
            <a:r>
              <a:rPr dirty="0" sz="1100" spc="5">
                <a:latin typeface="Calibri"/>
                <a:cs typeface="Calibri"/>
              </a:rPr>
              <a:t>Renaudineau E, Charasse C, et </a:t>
            </a:r>
            <a:r>
              <a:rPr dirty="0" sz="1100" spc="10">
                <a:latin typeface="Calibri"/>
                <a:cs typeface="Calibri"/>
              </a:rPr>
              <a:t>al. The PROPKD </a:t>
            </a:r>
            <a:r>
              <a:rPr dirty="0" sz="1100" spc="5">
                <a:latin typeface="Calibri"/>
                <a:cs typeface="Calibri"/>
              </a:rPr>
              <a:t>Score: </a:t>
            </a:r>
            <a:r>
              <a:rPr dirty="0" sz="1100" spc="15">
                <a:latin typeface="Calibri"/>
                <a:cs typeface="Calibri"/>
              </a:rPr>
              <a:t>A New </a:t>
            </a:r>
            <a:r>
              <a:rPr dirty="0" sz="1100" spc="10">
                <a:latin typeface="Calibri"/>
                <a:cs typeface="Calibri"/>
              </a:rPr>
              <a:t>Algorithm to </a:t>
            </a:r>
            <a:r>
              <a:rPr dirty="0" sz="1100" spc="5">
                <a:latin typeface="Calibri"/>
                <a:cs typeface="Calibri"/>
              </a:rPr>
              <a:t>Predict Renal Survival in </a:t>
            </a:r>
            <a:r>
              <a:rPr dirty="0" sz="1100" spc="10">
                <a:latin typeface="Calibri"/>
                <a:cs typeface="Calibri"/>
              </a:rPr>
              <a:t>Autosomal Dominant </a:t>
            </a:r>
            <a:r>
              <a:rPr dirty="0" sz="1100">
                <a:latin typeface="Calibri"/>
                <a:cs typeface="Calibri"/>
              </a:rPr>
              <a:t>Polycystic </a:t>
            </a:r>
            <a:r>
              <a:rPr dirty="0" sz="1100" spc="10">
                <a:latin typeface="Calibri"/>
                <a:cs typeface="Calibri"/>
              </a:rPr>
              <a:t>Kidney Disease. </a:t>
            </a:r>
            <a:r>
              <a:rPr dirty="0" sz="1100" spc="5">
                <a:latin typeface="Calibri"/>
                <a:cs typeface="Calibri"/>
              </a:rPr>
              <a:t>Journal </a:t>
            </a:r>
            <a:r>
              <a:rPr dirty="0" sz="1100" spc="10">
                <a:latin typeface="Calibri"/>
                <a:cs typeface="Calibri"/>
              </a:rPr>
              <a:t>of the  American Society of </a:t>
            </a:r>
            <a:r>
              <a:rPr dirty="0" sz="1100">
                <a:latin typeface="Calibri"/>
                <a:cs typeface="Calibri"/>
              </a:rPr>
              <a:t>Nephrology.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2016;27(3):942.</a:t>
            </a:r>
            <a:endParaRPr sz="11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35"/>
              </a:spcBef>
              <a:buAutoNum type="arabicPeriod"/>
              <a:tabLst>
                <a:tab pos="240665" algn="l"/>
              </a:tabLst>
            </a:pPr>
            <a:r>
              <a:rPr dirty="0" sz="1100" spc="10">
                <a:latin typeface="Calibri"/>
                <a:cs typeface="Calibri"/>
              </a:rPr>
              <a:t>Chebib </a:t>
            </a:r>
            <a:r>
              <a:rPr dirty="0" sz="1100" spc="-35">
                <a:latin typeface="Calibri"/>
                <a:cs typeface="Calibri"/>
              </a:rPr>
              <a:t>FT, </a:t>
            </a:r>
            <a:r>
              <a:rPr dirty="0" sz="1100" spc="5">
                <a:latin typeface="Calibri"/>
                <a:cs typeface="Calibri"/>
              </a:rPr>
              <a:t>Perrone </a:t>
            </a:r>
            <a:r>
              <a:rPr dirty="0" sz="1100" spc="-5">
                <a:latin typeface="Calibri"/>
                <a:cs typeface="Calibri"/>
              </a:rPr>
              <a:t>RD, </a:t>
            </a:r>
            <a:r>
              <a:rPr dirty="0" sz="1100" spc="15">
                <a:latin typeface="Calibri"/>
                <a:cs typeface="Calibri"/>
              </a:rPr>
              <a:t>Chapman </a:t>
            </a:r>
            <a:r>
              <a:rPr dirty="0" sz="1100" spc="5">
                <a:latin typeface="Calibri"/>
                <a:cs typeface="Calibri"/>
              </a:rPr>
              <a:t>AB, </a:t>
            </a:r>
            <a:r>
              <a:rPr dirty="0" sz="1100" spc="10">
                <a:latin typeface="Calibri"/>
                <a:cs typeface="Calibri"/>
              </a:rPr>
              <a:t>Dahl NK, Harris </a:t>
            </a:r>
            <a:r>
              <a:rPr dirty="0" sz="1100" spc="5">
                <a:latin typeface="Calibri"/>
                <a:cs typeface="Calibri"/>
              </a:rPr>
              <a:t>PC, </a:t>
            </a:r>
            <a:r>
              <a:rPr dirty="0" sz="1100" spc="15">
                <a:latin typeface="Calibri"/>
                <a:cs typeface="Calibri"/>
              </a:rPr>
              <a:t>Mrug </a:t>
            </a:r>
            <a:r>
              <a:rPr dirty="0" sz="1100" spc="10">
                <a:latin typeface="Calibri"/>
                <a:cs typeface="Calibri"/>
              </a:rPr>
              <a:t>M, </a:t>
            </a:r>
            <a:r>
              <a:rPr dirty="0" sz="1100" spc="5">
                <a:latin typeface="Calibri"/>
                <a:cs typeface="Calibri"/>
              </a:rPr>
              <a:t>et </a:t>
            </a:r>
            <a:r>
              <a:rPr dirty="0" sz="1100" spc="10">
                <a:latin typeface="Calibri"/>
                <a:cs typeface="Calibri"/>
              </a:rPr>
              <a:t>al. </a:t>
            </a:r>
            <a:r>
              <a:rPr dirty="0" sz="1100" spc="15">
                <a:latin typeface="Calibri"/>
                <a:cs typeface="Calibri"/>
              </a:rPr>
              <a:t>A </a:t>
            </a:r>
            <a:r>
              <a:rPr dirty="0" sz="1100" spc="5">
                <a:latin typeface="Calibri"/>
                <a:cs typeface="Calibri"/>
              </a:rPr>
              <a:t>Practical </a:t>
            </a:r>
            <a:r>
              <a:rPr dirty="0" sz="1100" spc="15">
                <a:latin typeface="Calibri"/>
                <a:cs typeface="Calibri"/>
              </a:rPr>
              <a:t>Guide </a:t>
            </a:r>
            <a:r>
              <a:rPr dirty="0" sz="1100">
                <a:latin typeface="Calibri"/>
                <a:cs typeface="Calibri"/>
              </a:rPr>
              <a:t>for Treatment </a:t>
            </a:r>
            <a:r>
              <a:rPr dirty="0" sz="1100" spc="10">
                <a:latin typeface="Calibri"/>
                <a:cs typeface="Calibri"/>
              </a:rPr>
              <a:t>of Rapidly </a:t>
            </a:r>
            <a:r>
              <a:rPr dirty="0" sz="1100" spc="5">
                <a:latin typeface="Calibri"/>
                <a:cs typeface="Calibri"/>
              </a:rPr>
              <a:t>Progressive </a:t>
            </a:r>
            <a:r>
              <a:rPr dirty="0" sz="1100" spc="10">
                <a:latin typeface="Calibri"/>
                <a:cs typeface="Calibri"/>
              </a:rPr>
              <a:t>ADPKD with </a:t>
            </a:r>
            <a:r>
              <a:rPr dirty="0" sz="1100" spc="-5">
                <a:latin typeface="Calibri"/>
                <a:cs typeface="Calibri"/>
              </a:rPr>
              <a:t>Tolvaptan. </a:t>
            </a:r>
            <a:r>
              <a:rPr dirty="0" sz="1100" spc="10">
                <a:latin typeface="Calibri"/>
                <a:cs typeface="Calibri"/>
              </a:rPr>
              <a:t>Journal of the American Society of </a:t>
            </a:r>
            <a:r>
              <a:rPr dirty="0" sz="1100" spc="5">
                <a:latin typeface="Calibri"/>
                <a:cs typeface="Calibri"/>
              </a:rPr>
              <a:t>Nephrology.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2018;29(10):2458.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656066" y="12412637"/>
            <a:ext cx="949325" cy="268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600" spc="-15" b="1">
                <a:latin typeface="Calibri"/>
                <a:cs typeface="Calibri"/>
              </a:rPr>
              <a:t>References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yap wei kang</dc:creator>
  <dc:title>PowerPoint Presentation</dc:title>
  <dcterms:created xsi:type="dcterms:W3CDTF">2019-11-26T15:37:56Z</dcterms:created>
  <dcterms:modified xsi:type="dcterms:W3CDTF">2019-11-26T15:37:56Z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2019-10-17T00:00:00Z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2019-11-26T00:00:00Z</vt:filetime>
  </property>
</Properties>
</file>